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6" r:id="rId1"/>
  </p:sldMasterIdLst>
  <p:notesMasterIdLst>
    <p:notesMasterId r:id="rId17"/>
  </p:notesMasterIdLst>
  <p:sldIdLst>
    <p:sldId id="256" r:id="rId2"/>
    <p:sldId id="257" r:id="rId3"/>
    <p:sldId id="258" r:id="rId4"/>
    <p:sldId id="259" r:id="rId5"/>
    <p:sldId id="269" r:id="rId6"/>
    <p:sldId id="261" r:id="rId7"/>
    <p:sldId id="262" r:id="rId8"/>
    <p:sldId id="270" r:id="rId9"/>
    <p:sldId id="271" r:id="rId10"/>
    <p:sldId id="263" r:id="rId11"/>
    <p:sldId id="264" r:id="rId12"/>
    <p:sldId id="265" r:id="rId13"/>
    <p:sldId id="266" r:id="rId14"/>
    <p:sldId id="267" r:id="rId15"/>
    <p:sldId id="268"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28" autoAdjust="0"/>
    <p:restoredTop sz="66068" autoAdjust="0"/>
  </p:normalViewPr>
  <p:slideViewPr>
    <p:cSldViewPr snapToGrid="0">
      <p:cViewPr varScale="1">
        <p:scale>
          <a:sx n="45" d="100"/>
          <a:sy n="45" d="100"/>
        </p:scale>
        <p:origin x="1536"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D58899-BA35-4993-8C90-CE8A38D19692}" type="datetimeFigureOut">
              <a:rPr lang="en-US" smtClean="0"/>
              <a:t>2/20/2018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073FF1-C14E-4187-A85B-E30A1C677944}" type="slidenum">
              <a:rPr lang="en-US" smtClean="0"/>
              <a:t>‹#›</a:t>
            </a:fld>
            <a:endParaRPr lang="en-US"/>
          </a:p>
        </p:txBody>
      </p:sp>
    </p:spTree>
    <p:extLst>
      <p:ext uri="{BB962C8B-B14F-4D97-AF65-F5344CB8AC3E}">
        <p14:creationId xmlns:p14="http://schemas.microsoft.com/office/powerpoint/2010/main" val="228479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spcBef>
                <a:spcPct val="50000"/>
              </a:spcBef>
              <a:defRPr/>
            </a:pPr>
            <a:r>
              <a:rPr lang="en-US" dirty="0" smtClean="0">
                <a:solidFill>
                  <a:srgbClr val="440000"/>
                </a:solidFill>
              </a:rPr>
              <a:t>There are different types of RNA</a:t>
            </a:r>
          </a:p>
          <a:p>
            <a:pPr marL="171450" indent="-171450">
              <a:spcBef>
                <a:spcPct val="50000"/>
              </a:spcBef>
              <a:buFont typeface="Arial" pitchFamily="34" charset="0"/>
              <a:buChar char="•"/>
              <a:defRPr/>
            </a:pPr>
            <a:r>
              <a:rPr lang="en-US" u="sng" dirty="0" smtClean="0">
                <a:solidFill>
                  <a:srgbClr val="440000"/>
                </a:solidFill>
              </a:rPr>
              <a:t>mRNA</a:t>
            </a:r>
            <a:r>
              <a:rPr lang="en-US" u="none" dirty="0" smtClean="0">
                <a:solidFill>
                  <a:srgbClr val="440000"/>
                </a:solidFill>
              </a:rPr>
              <a:t>-</a:t>
            </a:r>
            <a:r>
              <a:rPr lang="en-US" dirty="0" smtClean="0">
                <a:solidFill>
                  <a:srgbClr val="440000"/>
                </a:solidFill>
              </a:rPr>
              <a:t>carries the information from the DNA gene to the cytoplasm.  Determines the sequence of amino acids for a protein</a:t>
            </a:r>
          </a:p>
          <a:p>
            <a:pPr marL="171450" indent="-171450">
              <a:spcBef>
                <a:spcPct val="50000"/>
              </a:spcBef>
              <a:buFont typeface="Arial" pitchFamily="34" charset="0"/>
              <a:buChar char="•"/>
              <a:defRPr/>
            </a:pPr>
            <a:r>
              <a:rPr lang="en-US" u="sng" dirty="0" err="1" smtClean="0">
                <a:solidFill>
                  <a:srgbClr val="440000"/>
                </a:solidFill>
              </a:rPr>
              <a:t>tRNA</a:t>
            </a:r>
            <a:r>
              <a:rPr lang="en-US" dirty="0" smtClean="0">
                <a:solidFill>
                  <a:srgbClr val="440000"/>
                </a:solidFill>
              </a:rPr>
              <a:t>-brings the correct amino acid to the ribosome and mRNA in translation</a:t>
            </a:r>
          </a:p>
          <a:p>
            <a:pPr marL="171450" indent="-171450">
              <a:spcBef>
                <a:spcPct val="50000"/>
              </a:spcBef>
              <a:buFont typeface="Arial" pitchFamily="34" charset="0"/>
              <a:buChar char="•"/>
              <a:defRPr/>
            </a:pPr>
            <a:r>
              <a:rPr lang="en-US" u="sng" dirty="0" err="1" smtClean="0">
                <a:solidFill>
                  <a:srgbClr val="440000"/>
                </a:solidFill>
              </a:rPr>
              <a:t>rRNA</a:t>
            </a:r>
            <a:r>
              <a:rPr lang="en-US" dirty="0" smtClean="0">
                <a:solidFill>
                  <a:srgbClr val="440000"/>
                </a:solidFill>
              </a:rPr>
              <a:t>-found on ribosomes and used to "connect" the  </a:t>
            </a:r>
            <a:r>
              <a:rPr lang="en-US" dirty="0" err="1" smtClean="0">
                <a:solidFill>
                  <a:srgbClr val="440000"/>
                </a:solidFill>
              </a:rPr>
              <a:t>tRNA</a:t>
            </a:r>
            <a:r>
              <a:rPr lang="en-US" dirty="0" smtClean="0">
                <a:solidFill>
                  <a:srgbClr val="440000"/>
                </a:solidFill>
              </a:rPr>
              <a:t> to the mRNA </a:t>
            </a:r>
          </a:p>
          <a:p>
            <a:pPr marL="171450" indent="-171450">
              <a:spcBef>
                <a:spcPct val="50000"/>
              </a:spcBef>
              <a:buFont typeface="Arial" pitchFamily="34" charset="0"/>
              <a:buChar char="•"/>
              <a:defRPr/>
            </a:pPr>
            <a:r>
              <a:rPr lang="en-US" u="sng" dirty="0" err="1" smtClean="0">
                <a:solidFill>
                  <a:srgbClr val="440000"/>
                </a:solidFill>
              </a:rPr>
              <a:t>snRNA</a:t>
            </a:r>
            <a:r>
              <a:rPr lang="en-US" dirty="0" smtClean="0">
                <a:solidFill>
                  <a:srgbClr val="440000"/>
                </a:solidFill>
              </a:rPr>
              <a:t>-found on </a:t>
            </a:r>
            <a:r>
              <a:rPr lang="en-US" dirty="0" err="1" smtClean="0">
                <a:solidFill>
                  <a:srgbClr val="440000"/>
                </a:solidFill>
              </a:rPr>
              <a:t>spliceosomes</a:t>
            </a:r>
            <a:r>
              <a:rPr lang="en-US" dirty="0" smtClean="0">
                <a:solidFill>
                  <a:srgbClr val="440000"/>
                </a:solidFill>
              </a:rPr>
              <a:t>.  Used to remove introns.</a:t>
            </a:r>
          </a:p>
          <a:p>
            <a:pPr marL="171450" indent="-171450">
              <a:spcBef>
                <a:spcPct val="50000"/>
              </a:spcBef>
              <a:buFont typeface="Arial" pitchFamily="34" charset="0"/>
              <a:buChar char="•"/>
              <a:defRPr/>
            </a:pPr>
            <a:r>
              <a:rPr lang="en-US" u="sng" dirty="0" smtClean="0">
                <a:solidFill>
                  <a:srgbClr val="440000"/>
                </a:solidFill>
              </a:rPr>
              <a:t>SRP RNA</a:t>
            </a:r>
            <a:r>
              <a:rPr lang="en-US" dirty="0" smtClean="0">
                <a:solidFill>
                  <a:srgbClr val="440000"/>
                </a:solidFill>
              </a:rPr>
              <a:t>-part of the signal recognition particle used to bring a translating ribosome to the E.R. and threads the emerging polypeptide chain into the E.R.</a:t>
            </a:r>
            <a:endParaRPr lang="en-US" dirty="0" smtClean="0"/>
          </a:p>
          <a:p>
            <a:pPr>
              <a:spcBef>
                <a:spcPct val="50000"/>
              </a:spcBef>
              <a:defRPr/>
            </a:pPr>
            <a:r>
              <a:rPr lang="en-US" dirty="0" smtClean="0">
                <a:solidFill>
                  <a:srgbClr val="440000"/>
                </a:solidFill>
              </a:rPr>
              <a:t>lumen of the </a:t>
            </a:r>
            <a:endParaRPr lang="en-US" dirty="0" smtClean="0"/>
          </a:p>
          <a:p>
            <a:pPr>
              <a:defRPr/>
            </a:pPr>
            <a:endParaRPr lang="en-US" dirty="0"/>
          </a:p>
        </p:txBody>
      </p:sp>
      <p:sp>
        <p:nvSpPr>
          <p:cNvPr id="4" name="Slide Number Placeholder 3"/>
          <p:cNvSpPr>
            <a:spLocks noGrp="1"/>
          </p:cNvSpPr>
          <p:nvPr>
            <p:ph type="sldNum" sz="quarter" idx="5"/>
          </p:nvPr>
        </p:nvSpPr>
        <p:spPr/>
        <p:txBody>
          <a:bodyPr/>
          <a:lstStyle/>
          <a:p>
            <a:pPr>
              <a:defRPr/>
            </a:pPr>
            <a:fld id="{0B526FA8-048C-46B9-84E0-4AA077FE9C67}" type="slidenum">
              <a:rPr lang="en-US" smtClean="0"/>
              <a:pPr>
                <a:defRPr/>
              </a:pPr>
              <a:t>2</a:t>
            </a:fld>
            <a:endParaRPr lang="en-US" dirty="0"/>
          </a:p>
        </p:txBody>
      </p:sp>
    </p:spTree>
    <p:extLst>
      <p:ext uri="{BB962C8B-B14F-4D97-AF65-F5344CB8AC3E}">
        <p14:creationId xmlns:p14="http://schemas.microsoft.com/office/powerpoint/2010/main" val="29948917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pPr>
            <a:r>
              <a:rPr lang="en-US" dirty="0" smtClean="0">
                <a:solidFill>
                  <a:srgbClr val="440000"/>
                </a:solidFill>
              </a:rPr>
              <a:t>Notes on codons-</a:t>
            </a:r>
          </a:p>
          <a:p>
            <a:pPr>
              <a:spcBef>
                <a:spcPct val="50000"/>
              </a:spcBef>
            </a:pPr>
            <a:r>
              <a:rPr lang="en-US" dirty="0" smtClean="0">
                <a:solidFill>
                  <a:srgbClr val="440000"/>
                </a:solidFill>
              </a:rPr>
              <a:t>1. There 64 codons- 61 code for amino acids. There is "redundancy" in the code</a:t>
            </a:r>
            <a:r>
              <a:rPr lang="en-US" baseline="0" dirty="0" smtClean="0">
                <a:solidFill>
                  <a:srgbClr val="440000"/>
                </a:solidFill>
              </a:rPr>
              <a:t>;</a:t>
            </a:r>
            <a:r>
              <a:rPr lang="en-US" dirty="0" smtClean="0">
                <a:solidFill>
                  <a:srgbClr val="440000"/>
                </a:solidFill>
              </a:rPr>
              <a:t> more than one codon codes for the same amino acid.</a:t>
            </a:r>
          </a:p>
          <a:p>
            <a:pPr>
              <a:spcBef>
                <a:spcPct val="50000"/>
              </a:spcBef>
            </a:pPr>
            <a:r>
              <a:rPr lang="en-US" dirty="0" smtClean="0">
                <a:solidFill>
                  <a:srgbClr val="440000"/>
                </a:solidFill>
              </a:rPr>
              <a:t>2. Three codons code for stop.</a:t>
            </a:r>
          </a:p>
          <a:p>
            <a:pPr>
              <a:spcBef>
                <a:spcPct val="50000"/>
              </a:spcBef>
            </a:pPr>
            <a:r>
              <a:rPr lang="en-US" dirty="0" smtClean="0">
                <a:solidFill>
                  <a:srgbClr val="440000"/>
                </a:solidFill>
              </a:rPr>
              <a:t>3. One codes for start and also for methionine.</a:t>
            </a:r>
          </a:p>
          <a:p>
            <a:pPr>
              <a:spcBef>
                <a:spcPct val="50000"/>
              </a:spcBef>
            </a:pPr>
            <a:r>
              <a:rPr lang="en-US" dirty="0" smtClean="0">
                <a:solidFill>
                  <a:srgbClr val="440000"/>
                </a:solidFill>
              </a:rPr>
              <a:t>Since DNA code is transcribed into mRNA, the genetic code in books is described in terms of mRNA codons.</a:t>
            </a:r>
          </a:p>
          <a:p>
            <a:pPr>
              <a:spcBef>
                <a:spcPct val="50000"/>
              </a:spcBef>
            </a:pPr>
            <a:endParaRPr lang="en-US" dirty="0" smtClean="0">
              <a:solidFill>
                <a:srgbClr val="440000"/>
              </a:solidFill>
            </a:endParaRPr>
          </a:p>
          <a:p>
            <a:pPr>
              <a:spcBef>
                <a:spcPct val="50000"/>
              </a:spcBef>
            </a:pPr>
            <a:endParaRPr lang="en-US" dirty="0" smtClean="0">
              <a:solidFill>
                <a:srgbClr val="440000"/>
              </a:solidFill>
            </a:endParaRPr>
          </a:p>
          <a:p>
            <a:endParaRPr lang="en-US" dirty="0" smtClean="0"/>
          </a:p>
        </p:txBody>
      </p:sp>
      <p:sp>
        <p:nvSpPr>
          <p:cNvPr id="4" name="Slide Number Placeholder 3"/>
          <p:cNvSpPr>
            <a:spLocks noGrp="1"/>
          </p:cNvSpPr>
          <p:nvPr>
            <p:ph type="sldNum" sz="quarter" idx="5"/>
          </p:nvPr>
        </p:nvSpPr>
        <p:spPr/>
        <p:txBody>
          <a:bodyPr/>
          <a:lstStyle/>
          <a:p>
            <a:pPr>
              <a:defRPr/>
            </a:pPr>
            <a:fld id="{568E6FEB-FAD8-42F3-936A-EF88815F4812}" type="slidenum">
              <a:rPr lang="en-US" smtClean="0"/>
              <a:pPr>
                <a:defRPr/>
              </a:pPr>
              <a:t>3</a:t>
            </a:fld>
            <a:endParaRPr lang="en-US" dirty="0"/>
          </a:p>
        </p:txBody>
      </p:sp>
    </p:spTree>
    <p:extLst>
      <p:ext uri="{BB962C8B-B14F-4D97-AF65-F5344CB8AC3E}">
        <p14:creationId xmlns:p14="http://schemas.microsoft.com/office/powerpoint/2010/main" val="40444006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spcBef>
                <a:spcPct val="50000"/>
              </a:spcBef>
              <a:buFontTx/>
              <a:buAutoNum type="alphaUcPeriod"/>
              <a:defRPr/>
            </a:pPr>
            <a:r>
              <a:rPr lang="en-US" dirty="0" smtClean="0">
                <a:solidFill>
                  <a:srgbClr val="440000"/>
                </a:solidFill>
              </a:rPr>
              <a:t>Initiation-There is a region prior to beginning of a gene where the RNA polymerase attaches</a:t>
            </a:r>
            <a:r>
              <a:rPr lang="en-US" baseline="0" dirty="0" smtClean="0">
                <a:solidFill>
                  <a:srgbClr val="440000"/>
                </a:solidFill>
              </a:rPr>
              <a:t> </a:t>
            </a:r>
            <a:r>
              <a:rPr lang="en-US" dirty="0" smtClean="0">
                <a:solidFill>
                  <a:srgbClr val="440000"/>
                </a:solidFill>
              </a:rPr>
              <a:t>called the promoter region.  The promoter region determines which side of the gene will be transcribed.  In a prokaryotic cell, the RNA polymerase attaches directly to the region, but in a eukaryotic cell there are transcription factors (proteins) which help facilitate the attachment of the RNA polymerase.  Within the promoter region, there is a sequence of TATA nucleotides, called the TATA box, that helps identify</a:t>
            </a:r>
            <a:r>
              <a:rPr lang="en-US" baseline="0" dirty="0" smtClean="0">
                <a:solidFill>
                  <a:srgbClr val="440000"/>
                </a:solidFill>
              </a:rPr>
              <a:t> where the RNA polymerase should bind</a:t>
            </a:r>
            <a:r>
              <a:rPr lang="en-US" dirty="0" smtClean="0">
                <a:solidFill>
                  <a:srgbClr val="440000"/>
                </a:solidFill>
              </a:rPr>
              <a:t>. Once the RNA polymerase attaches, there are even more transcription factors that attach.  Now the RNA polymerase unwinds the DNA at the start point of the gene.</a:t>
            </a:r>
          </a:p>
          <a:p>
            <a:pPr>
              <a:spcBef>
                <a:spcPct val="50000"/>
              </a:spcBef>
              <a:defRPr/>
            </a:pPr>
            <a:endParaRPr lang="en-US" dirty="0" smtClean="0">
              <a:solidFill>
                <a:srgbClr val="440000"/>
              </a:solidFill>
            </a:endParaRPr>
          </a:p>
          <a:p>
            <a:pPr>
              <a:spcBef>
                <a:spcPct val="50000"/>
              </a:spcBef>
              <a:defRPr/>
            </a:pPr>
            <a:r>
              <a:rPr lang="en-US" dirty="0" smtClean="0">
                <a:solidFill>
                  <a:srgbClr val="440000"/>
                </a:solidFill>
              </a:rPr>
              <a:t>     In prokaryotes there is only one type of RNA polymerase, but in eukaryotes there are three types of RNA polymerase. </a:t>
            </a:r>
          </a:p>
          <a:p>
            <a:endParaRPr lang="en-US" dirty="0"/>
          </a:p>
        </p:txBody>
      </p:sp>
      <p:sp>
        <p:nvSpPr>
          <p:cNvPr id="4" name="Slide Number Placeholder 3"/>
          <p:cNvSpPr>
            <a:spLocks noGrp="1"/>
          </p:cNvSpPr>
          <p:nvPr>
            <p:ph type="sldNum" sz="quarter" idx="10"/>
          </p:nvPr>
        </p:nvSpPr>
        <p:spPr/>
        <p:txBody>
          <a:bodyPr/>
          <a:lstStyle/>
          <a:p>
            <a:fld id="{40073FF1-C14E-4187-A85B-E30A1C677944}" type="slidenum">
              <a:rPr lang="en-US" smtClean="0"/>
              <a:t>5</a:t>
            </a:fld>
            <a:endParaRPr lang="en-US"/>
          </a:p>
        </p:txBody>
      </p:sp>
    </p:spTree>
    <p:extLst>
      <p:ext uri="{BB962C8B-B14F-4D97-AF65-F5344CB8AC3E}">
        <p14:creationId xmlns:p14="http://schemas.microsoft.com/office/powerpoint/2010/main" val="11428913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pPr>
            <a:r>
              <a:rPr lang="en-US" dirty="0" smtClean="0">
                <a:solidFill>
                  <a:srgbClr val="440000"/>
                </a:solidFill>
              </a:rPr>
              <a:t>B. Elongation- RNA polymerase unwinds the DNA and base pairs RNA nucleotides to the DNA gene.  RNA is made 5’</a:t>
            </a:r>
            <a:r>
              <a:rPr lang="en-US" baseline="0" dirty="0" smtClean="0">
                <a:solidFill>
                  <a:srgbClr val="440000"/>
                </a:solidFill>
              </a:rPr>
              <a:t> → </a:t>
            </a:r>
            <a:r>
              <a:rPr lang="en-US" dirty="0" smtClean="0">
                <a:solidFill>
                  <a:srgbClr val="440000"/>
                </a:solidFill>
              </a:rPr>
              <a:t>3’ so the DNA gene is 3’ →5’.</a:t>
            </a:r>
          </a:p>
          <a:p>
            <a:pPr>
              <a:spcBef>
                <a:spcPct val="50000"/>
              </a:spcBef>
            </a:pPr>
            <a:endParaRPr lang="en-US" dirty="0" smtClean="0">
              <a:solidFill>
                <a:srgbClr val="440000"/>
              </a:solidFill>
            </a:endParaRPr>
          </a:p>
          <a:p>
            <a:pPr>
              <a:spcBef>
                <a:spcPct val="50000"/>
              </a:spcBef>
            </a:pPr>
            <a:r>
              <a:rPr lang="en-US" dirty="0" smtClean="0">
                <a:solidFill>
                  <a:srgbClr val="440000"/>
                </a:solidFill>
              </a:rPr>
              <a:t>The base pairing for RNA is adenine with uracil and guanine with cytosine.  The approximate</a:t>
            </a:r>
            <a:r>
              <a:rPr lang="en-US" baseline="0" dirty="0" smtClean="0">
                <a:solidFill>
                  <a:srgbClr val="440000"/>
                </a:solidFill>
              </a:rPr>
              <a:t> rate</a:t>
            </a:r>
            <a:r>
              <a:rPr lang="en-US" dirty="0" smtClean="0">
                <a:solidFill>
                  <a:srgbClr val="440000"/>
                </a:solidFill>
              </a:rPr>
              <a:t> of base paring by RNA polymerase is about 60 RNA nucleotides/minute.  The RNA molecule will peel off of the DNA gene and DNA molecule will reform.   The average mRNA is 8000 base pairs long.  A gene can be simultaneously transcribed by a number of transcription factors.  This is important when many copies of the same protein</a:t>
            </a:r>
            <a:r>
              <a:rPr lang="en-US" baseline="0" dirty="0" smtClean="0">
                <a:solidFill>
                  <a:srgbClr val="440000"/>
                </a:solidFill>
              </a:rPr>
              <a:t> are </a:t>
            </a:r>
            <a:r>
              <a:rPr lang="en-US" dirty="0" smtClean="0">
                <a:solidFill>
                  <a:srgbClr val="440000"/>
                </a:solidFill>
              </a:rPr>
              <a:t>needed, such as albumin in an egg, or hemoglobin in a red blood cell.  </a:t>
            </a:r>
          </a:p>
          <a:p>
            <a:pPr>
              <a:spcBef>
                <a:spcPct val="50000"/>
              </a:spcBef>
            </a:pPr>
            <a:r>
              <a:rPr lang="en-US" dirty="0" smtClean="0"/>
              <a:t>  </a:t>
            </a:r>
          </a:p>
          <a:p>
            <a:pPr>
              <a:spcBef>
                <a:spcPct val="50000"/>
              </a:spcBef>
            </a:pPr>
            <a:r>
              <a:rPr lang="en-US" dirty="0" smtClean="0"/>
              <a:t>Do the math, if the average protein is 400 amino acids long then the number of nucleotides absolutely necessary to code for an average protein is 1200 nucleotides.  However the average mRNA is 8000 base pairs long.  There seems to be some extra nucleotides. </a:t>
            </a:r>
          </a:p>
          <a:p>
            <a:endParaRPr lang="en-US" dirty="0" smtClean="0"/>
          </a:p>
        </p:txBody>
      </p:sp>
      <p:sp>
        <p:nvSpPr>
          <p:cNvPr id="4" name="Slide Number Placeholder 3"/>
          <p:cNvSpPr>
            <a:spLocks noGrp="1"/>
          </p:cNvSpPr>
          <p:nvPr>
            <p:ph type="sldNum" sz="quarter" idx="5"/>
          </p:nvPr>
        </p:nvSpPr>
        <p:spPr/>
        <p:txBody>
          <a:bodyPr/>
          <a:lstStyle/>
          <a:p>
            <a:pPr>
              <a:defRPr/>
            </a:pPr>
            <a:fld id="{2F110FC6-4FDB-4548-AC44-3F93650DCDDD}" type="slidenum">
              <a:rPr lang="en-US" smtClean="0"/>
              <a:pPr>
                <a:defRPr/>
              </a:pPr>
              <a:t>6</a:t>
            </a:fld>
            <a:endParaRPr lang="en-US" dirty="0"/>
          </a:p>
        </p:txBody>
      </p:sp>
    </p:spTree>
    <p:extLst>
      <p:ext uri="{BB962C8B-B14F-4D97-AF65-F5344CB8AC3E}">
        <p14:creationId xmlns:p14="http://schemas.microsoft.com/office/powerpoint/2010/main" val="387217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a:defRPr/>
            </a:pPr>
            <a:r>
              <a:rPr lang="en-US" dirty="0" smtClean="0"/>
              <a:t>Animation</a:t>
            </a:r>
          </a:p>
          <a:p>
            <a:pPr>
              <a:defRPr/>
            </a:pPr>
            <a:r>
              <a:rPr lang="en-US" dirty="0" smtClean="0"/>
              <a:t>RNA synthesis proceeds until the RNA polymerase encounters a sequence that triggers its dissociation. This process is not well understood in eukaryotes.   </a:t>
            </a:r>
            <a:r>
              <a:rPr lang="en-US" dirty="0" smtClean="0">
                <a:solidFill>
                  <a:srgbClr val="440000"/>
                </a:solidFill>
              </a:rPr>
              <a:t>In eukaryotic cells, the RNA polymerase actually passes the termination point before the RNA molecule is released. </a:t>
            </a:r>
          </a:p>
          <a:p>
            <a:pPr>
              <a:defRPr/>
            </a:pPr>
            <a:endParaRPr lang="en-US" dirty="0" smtClean="0">
              <a:solidFill>
                <a:srgbClr val="440000"/>
              </a:solidFill>
            </a:endParaRPr>
          </a:p>
          <a:p>
            <a:pPr>
              <a:defRPr/>
            </a:pPr>
            <a:r>
              <a:rPr lang="en-US" dirty="0" smtClean="0">
                <a:solidFill>
                  <a:srgbClr val="440000"/>
                </a:solidFill>
              </a:rPr>
              <a:t>C. Termination --there are two different methods for prokaryotic cells</a:t>
            </a:r>
          </a:p>
          <a:p>
            <a:pPr marL="228600" indent="-228600">
              <a:buFontTx/>
              <a:buAutoNum type="arabicPeriod"/>
              <a:defRPr/>
            </a:pPr>
            <a:r>
              <a:rPr lang="en-US" dirty="0" smtClean="0"/>
              <a:t>Intrinsic termination</a:t>
            </a:r>
            <a:r>
              <a:rPr lang="en-US" baseline="0" dirty="0" smtClean="0"/>
              <a:t> -- </a:t>
            </a:r>
            <a:r>
              <a:rPr lang="en-US" dirty="0" smtClean="0"/>
              <a:t> RNA transcription stops when the newly synthesized RNA molecule forms a G-C-rich hairpin loop followed by a run of U’s. When the hairpin forms, the mechanical stress breaks the weak </a:t>
            </a:r>
            <a:r>
              <a:rPr lang="en-US" dirty="0" err="1" smtClean="0"/>
              <a:t>rU-dA</a:t>
            </a:r>
            <a:r>
              <a:rPr lang="en-US" dirty="0" smtClean="0"/>
              <a:t> bonds.  This pulls the poly-U transcript out of the active site of the RNA polymerase, in effect, terminating transcription.</a:t>
            </a:r>
          </a:p>
          <a:p>
            <a:pPr marL="228600" indent="-228600">
              <a:buFontTx/>
              <a:buAutoNum type="arabicPeriod"/>
              <a:defRPr/>
            </a:pPr>
            <a:r>
              <a:rPr lang="en-US" dirty="0" smtClean="0"/>
              <a:t>Extrinsic termination</a:t>
            </a:r>
            <a:r>
              <a:rPr lang="en-US" baseline="0" dirty="0" smtClean="0"/>
              <a:t> -- </a:t>
            </a:r>
            <a:r>
              <a:rPr lang="en-US" dirty="0" smtClean="0"/>
              <a:t>a protein factor called rho destabilizes the interaction between the template and the mRNA, thus releasing the newly synthesized mRNA from the elongation complex. </a:t>
            </a:r>
            <a:endParaRPr lang="en-US" dirty="0" smtClean="0">
              <a:solidFill>
                <a:srgbClr val="440000"/>
              </a:solidFill>
            </a:endParaRPr>
          </a:p>
          <a:p>
            <a:pPr>
              <a:defRPr/>
            </a:pPr>
            <a:endParaRPr lang="en-US" dirty="0" smtClean="0">
              <a:solidFill>
                <a:srgbClr val="440000"/>
              </a:solidFill>
            </a:endParaRPr>
          </a:p>
          <a:p>
            <a:pPr>
              <a:defRPr/>
            </a:pPr>
            <a:endParaRPr lang="en-US" dirty="0" smtClean="0">
              <a:solidFill>
                <a:srgbClr val="440000"/>
              </a:solidFill>
            </a:endParaRPr>
          </a:p>
          <a:p>
            <a:pPr>
              <a:defRPr/>
            </a:pPr>
            <a:endParaRPr lang="en-US" dirty="0" smtClean="0"/>
          </a:p>
          <a:p>
            <a:pPr>
              <a:defRPr/>
            </a:pPr>
            <a:endParaRPr lang="en-US" dirty="0"/>
          </a:p>
        </p:txBody>
      </p:sp>
      <p:sp>
        <p:nvSpPr>
          <p:cNvPr id="4" name="Slide Number Placeholder 3"/>
          <p:cNvSpPr>
            <a:spLocks noGrp="1"/>
          </p:cNvSpPr>
          <p:nvPr>
            <p:ph type="sldNum" sz="quarter" idx="5"/>
          </p:nvPr>
        </p:nvSpPr>
        <p:spPr/>
        <p:txBody>
          <a:bodyPr/>
          <a:lstStyle/>
          <a:p>
            <a:pPr>
              <a:defRPr/>
            </a:pPr>
            <a:fld id="{0CB48226-22E4-44C0-878E-D5B7CC5C3B4C}" type="slidenum">
              <a:rPr lang="en-US" smtClean="0"/>
              <a:pPr>
                <a:defRPr/>
              </a:pPr>
              <a:t>7</a:t>
            </a:fld>
            <a:endParaRPr lang="en-US" dirty="0"/>
          </a:p>
        </p:txBody>
      </p:sp>
    </p:spTree>
    <p:extLst>
      <p:ext uri="{BB962C8B-B14F-4D97-AF65-F5344CB8AC3E}">
        <p14:creationId xmlns:p14="http://schemas.microsoft.com/office/powerpoint/2010/main" val="677494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pPr>
            <a:r>
              <a:rPr lang="en-US" dirty="0" smtClean="0">
                <a:solidFill>
                  <a:srgbClr val="440000"/>
                </a:solidFill>
              </a:rPr>
              <a:t>http://</a:t>
            </a:r>
            <a:r>
              <a:rPr lang="en-US" dirty="0" err="1" smtClean="0">
                <a:solidFill>
                  <a:srgbClr val="440000"/>
                </a:solidFill>
              </a:rPr>
              <a:t>highered.mcgraw-hill.com</a:t>
            </a:r>
            <a:r>
              <a:rPr lang="en-US" dirty="0" smtClean="0">
                <a:solidFill>
                  <a:srgbClr val="440000"/>
                </a:solidFill>
              </a:rPr>
              <a:t>/</a:t>
            </a:r>
            <a:r>
              <a:rPr lang="en-US" dirty="0" err="1" smtClean="0">
                <a:solidFill>
                  <a:srgbClr val="440000"/>
                </a:solidFill>
              </a:rPr>
              <a:t>olcweb</a:t>
            </a:r>
            <a:r>
              <a:rPr lang="en-US" dirty="0" smtClean="0">
                <a:solidFill>
                  <a:srgbClr val="440000"/>
                </a:solidFill>
              </a:rPr>
              <a:t>/</a:t>
            </a:r>
            <a:r>
              <a:rPr lang="en-US" dirty="0" err="1" smtClean="0">
                <a:solidFill>
                  <a:srgbClr val="440000"/>
                </a:solidFill>
              </a:rPr>
              <a:t>cgi</a:t>
            </a:r>
            <a:r>
              <a:rPr lang="en-US" dirty="0" smtClean="0">
                <a:solidFill>
                  <a:srgbClr val="440000"/>
                </a:solidFill>
              </a:rPr>
              <a:t>/</a:t>
            </a:r>
            <a:r>
              <a:rPr lang="en-US" dirty="0" err="1" smtClean="0">
                <a:solidFill>
                  <a:srgbClr val="440000"/>
                </a:solidFill>
              </a:rPr>
              <a:t>pluginpop.cgi?it</a:t>
            </a:r>
            <a:r>
              <a:rPr lang="en-US" dirty="0" smtClean="0">
                <a:solidFill>
                  <a:srgbClr val="440000"/>
                </a:solidFill>
              </a:rPr>
              <a:t>=</a:t>
            </a:r>
            <a:r>
              <a:rPr lang="en-US" dirty="0" err="1" smtClean="0">
                <a:solidFill>
                  <a:srgbClr val="440000"/>
                </a:solidFill>
              </a:rPr>
              <a:t>swf</a:t>
            </a:r>
            <a:r>
              <a:rPr lang="en-US" dirty="0" smtClean="0">
                <a:solidFill>
                  <a:srgbClr val="440000"/>
                </a:solidFill>
              </a:rPr>
              <a:t>::535::535::/sites/dl/free/0072437316/120077/bio30.swf::How%20Spliceosomes%20Process%20RNA</a:t>
            </a:r>
          </a:p>
          <a:p>
            <a:pPr>
              <a:spcBef>
                <a:spcPct val="50000"/>
              </a:spcBef>
            </a:pPr>
            <a:endParaRPr lang="en-US" dirty="0" smtClean="0">
              <a:solidFill>
                <a:srgbClr val="440000"/>
              </a:solidFill>
            </a:endParaRPr>
          </a:p>
          <a:p>
            <a:pPr>
              <a:spcBef>
                <a:spcPct val="50000"/>
              </a:spcBef>
            </a:pPr>
            <a:r>
              <a:rPr lang="en-US" dirty="0" smtClean="0">
                <a:solidFill>
                  <a:srgbClr val="440000"/>
                </a:solidFill>
              </a:rPr>
              <a:t>D. RNA processing- In eukaryotic cells the RNA is processed.</a:t>
            </a:r>
          </a:p>
          <a:p>
            <a:pPr marL="228600" indent="-228600">
              <a:spcBef>
                <a:spcPct val="50000"/>
              </a:spcBef>
              <a:buFont typeface="+mj-lt"/>
              <a:buAutoNum type="arabicPeriod"/>
            </a:pPr>
            <a:r>
              <a:rPr lang="en-US" dirty="0" smtClean="0">
                <a:solidFill>
                  <a:srgbClr val="440000"/>
                </a:solidFill>
              </a:rPr>
              <a:t>5' cap with a modified guanine nucleotide is added.</a:t>
            </a:r>
          </a:p>
          <a:p>
            <a:pPr marL="228600" indent="-228600">
              <a:spcBef>
                <a:spcPct val="50000"/>
              </a:spcBef>
              <a:buFont typeface="+mj-lt"/>
              <a:buAutoNum type="arabicPeriod"/>
            </a:pPr>
            <a:r>
              <a:rPr lang="en-US" dirty="0" smtClean="0">
                <a:solidFill>
                  <a:srgbClr val="440000"/>
                </a:solidFill>
              </a:rPr>
              <a:t>At the 3' end 30-200 adenine nucleotides are added (poly-A-tail).</a:t>
            </a:r>
          </a:p>
          <a:p>
            <a:pPr marL="914400" lvl="1" indent="-171450">
              <a:spcBef>
                <a:spcPct val="50000"/>
              </a:spcBef>
              <a:buFont typeface="Arial"/>
              <a:buChar char="•"/>
            </a:pPr>
            <a:r>
              <a:rPr lang="en-US" dirty="0" smtClean="0">
                <a:solidFill>
                  <a:srgbClr val="440000"/>
                </a:solidFill>
              </a:rPr>
              <a:t>These modifications prevent the mRNA from being degraded</a:t>
            </a:r>
          </a:p>
          <a:p>
            <a:pPr marL="914400" lvl="1" indent="-171450">
              <a:spcBef>
                <a:spcPct val="50000"/>
              </a:spcBef>
              <a:buFont typeface="Arial"/>
              <a:buChar char="•"/>
            </a:pPr>
            <a:r>
              <a:rPr lang="en-US" dirty="0" smtClean="0">
                <a:solidFill>
                  <a:srgbClr val="440000"/>
                </a:solidFill>
              </a:rPr>
              <a:t>Signal the ribosome where to attach.</a:t>
            </a:r>
          </a:p>
          <a:p>
            <a:pPr marL="914400" lvl="1" indent="-171450">
              <a:spcBef>
                <a:spcPct val="50000"/>
              </a:spcBef>
              <a:buFont typeface="Arial"/>
              <a:buChar char="•"/>
            </a:pPr>
            <a:r>
              <a:rPr lang="en-US" dirty="0" smtClean="0">
                <a:solidFill>
                  <a:srgbClr val="440000"/>
                </a:solidFill>
              </a:rPr>
              <a:t>The poly-A-tail also determines how many times the mRNA can be translated before it is destroyed.</a:t>
            </a:r>
          </a:p>
          <a:p>
            <a:pPr marL="228600" indent="-228600">
              <a:spcBef>
                <a:spcPct val="50000"/>
              </a:spcBef>
              <a:buFont typeface="+mj-lt"/>
              <a:buAutoNum type="arabicPeriod"/>
            </a:pPr>
            <a:r>
              <a:rPr lang="en-US" dirty="0" smtClean="0">
                <a:solidFill>
                  <a:srgbClr val="440000"/>
                </a:solidFill>
              </a:rPr>
              <a:t>The average immature RNA is 8000 nucleotides long but the mature mRNA is 1200 nucleotides long.   There are noncoding regions (introns) that are removed in eukaryotic cells.  The remaining regions (exons) are joined together to form the </a:t>
            </a:r>
            <a:r>
              <a:rPr lang="en-US" dirty="0" err="1" smtClean="0">
                <a:solidFill>
                  <a:srgbClr val="440000"/>
                </a:solidFill>
              </a:rPr>
              <a:t>cistron</a:t>
            </a:r>
            <a:r>
              <a:rPr lang="en-US" dirty="0" smtClean="0">
                <a:solidFill>
                  <a:srgbClr val="440000"/>
                </a:solidFill>
              </a:rPr>
              <a:t>.</a:t>
            </a:r>
          </a:p>
          <a:p>
            <a:endParaRPr lang="en-US" dirty="0" smtClean="0"/>
          </a:p>
        </p:txBody>
      </p:sp>
      <p:sp>
        <p:nvSpPr>
          <p:cNvPr id="4" name="Slide Number Placeholder 3"/>
          <p:cNvSpPr>
            <a:spLocks noGrp="1"/>
          </p:cNvSpPr>
          <p:nvPr>
            <p:ph type="sldNum" sz="quarter" idx="5"/>
          </p:nvPr>
        </p:nvSpPr>
        <p:spPr/>
        <p:txBody>
          <a:bodyPr/>
          <a:lstStyle/>
          <a:p>
            <a:pPr>
              <a:defRPr/>
            </a:pPr>
            <a:fld id="{7A8DB8B4-BA6C-4C49-BBBF-615613E667CC}" type="slidenum">
              <a:rPr lang="en-US" smtClean="0"/>
              <a:pPr>
                <a:defRPr/>
              </a:pPr>
              <a:t>10</a:t>
            </a:fld>
            <a:endParaRPr lang="en-US" dirty="0"/>
          </a:p>
        </p:txBody>
      </p:sp>
    </p:spTree>
    <p:extLst>
      <p:ext uri="{BB962C8B-B14F-4D97-AF65-F5344CB8AC3E}">
        <p14:creationId xmlns:p14="http://schemas.microsoft.com/office/powerpoint/2010/main" val="9102762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020BCA98-F568-441E-931E-AA757327E09B}" type="slidenum">
              <a:rPr lang="en-US" smtClean="0"/>
              <a:pPr>
                <a:defRPr/>
              </a:pPr>
              <a:t>11</a:t>
            </a:fld>
            <a:endParaRPr lang="en-US" dirty="0"/>
          </a:p>
        </p:txBody>
      </p:sp>
    </p:spTree>
    <p:extLst>
      <p:ext uri="{BB962C8B-B14F-4D97-AF65-F5344CB8AC3E}">
        <p14:creationId xmlns:p14="http://schemas.microsoft.com/office/powerpoint/2010/main" val="7496243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50000"/>
              </a:spcBef>
            </a:pPr>
            <a:r>
              <a:rPr lang="en-US" smtClean="0">
                <a:solidFill>
                  <a:srgbClr val="440000"/>
                </a:solidFill>
              </a:rPr>
              <a:t>http://www.dnalc.org/view/16940-Alternative-RNA-Splicing.html</a:t>
            </a:r>
          </a:p>
          <a:p>
            <a:pPr>
              <a:spcBef>
                <a:spcPct val="50000"/>
              </a:spcBef>
            </a:pPr>
            <a:r>
              <a:rPr lang="en-US" smtClean="0">
                <a:solidFill>
                  <a:srgbClr val="440000"/>
                </a:solidFill>
              </a:rPr>
              <a:t>Graphic http://en.wikipedia.org/wiki/File:Splicing_overview.jpg</a:t>
            </a:r>
          </a:p>
          <a:p>
            <a:pPr>
              <a:spcBef>
                <a:spcPct val="50000"/>
              </a:spcBef>
            </a:pPr>
            <a:endParaRPr lang="en-US" smtClean="0">
              <a:solidFill>
                <a:srgbClr val="440000"/>
              </a:solidFill>
            </a:endParaRPr>
          </a:p>
        </p:txBody>
      </p:sp>
      <p:sp>
        <p:nvSpPr>
          <p:cNvPr id="4" name="Slide Number Placeholder 3"/>
          <p:cNvSpPr>
            <a:spLocks noGrp="1"/>
          </p:cNvSpPr>
          <p:nvPr>
            <p:ph type="sldNum" sz="quarter" idx="5"/>
          </p:nvPr>
        </p:nvSpPr>
        <p:spPr/>
        <p:txBody>
          <a:bodyPr/>
          <a:lstStyle/>
          <a:p>
            <a:pPr>
              <a:defRPr/>
            </a:pPr>
            <a:fld id="{CBCF91DE-CC3D-468C-A0DB-B600F250423D}" type="slidenum">
              <a:rPr lang="en-US" smtClean="0"/>
              <a:pPr>
                <a:defRPr/>
              </a:pPr>
              <a:t>12</a:t>
            </a:fld>
            <a:endParaRPr lang="en-US" dirty="0"/>
          </a:p>
        </p:txBody>
      </p:sp>
    </p:spTree>
    <p:extLst>
      <p:ext uri="{BB962C8B-B14F-4D97-AF65-F5344CB8AC3E}">
        <p14:creationId xmlns:p14="http://schemas.microsoft.com/office/powerpoint/2010/main" val="36045667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4" name="Slide Number Placeholder 3"/>
          <p:cNvSpPr>
            <a:spLocks noGrp="1"/>
          </p:cNvSpPr>
          <p:nvPr>
            <p:ph type="sldNum" sz="quarter" idx="5"/>
          </p:nvPr>
        </p:nvSpPr>
        <p:spPr/>
        <p:txBody>
          <a:bodyPr/>
          <a:lstStyle/>
          <a:p>
            <a:pPr>
              <a:defRPr/>
            </a:pPr>
            <a:fld id="{C85D050A-8663-468C-AF34-DCE5051E0A8D}" type="slidenum">
              <a:rPr lang="en-US" smtClean="0"/>
              <a:pPr>
                <a:defRPr/>
              </a:pPr>
              <a:t>13</a:t>
            </a:fld>
            <a:endParaRPr lang="en-US" dirty="0"/>
          </a:p>
        </p:txBody>
      </p:sp>
    </p:spTree>
    <p:extLst>
      <p:ext uri="{BB962C8B-B14F-4D97-AF65-F5344CB8AC3E}">
        <p14:creationId xmlns:p14="http://schemas.microsoft.com/office/powerpoint/2010/main" val="31151096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01C90A4-E670-402A-A5D8-90677C9B1C8C}" type="datetimeFigureOut">
              <a:rPr lang="en-US" smtClean="0"/>
              <a:t>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158806-FB2A-4087-97BE-9AEC2FA042B0}"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9850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01C90A4-E670-402A-A5D8-90677C9B1C8C}" type="datetimeFigureOut">
              <a:rPr lang="en-US" smtClean="0"/>
              <a:t>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158806-FB2A-4087-97BE-9AEC2FA042B0}" type="slidenum">
              <a:rPr lang="en-US" smtClean="0"/>
              <a:t>‹#›</a:t>
            </a:fld>
            <a:endParaRPr lang="en-US"/>
          </a:p>
        </p:txBody>
      </p:sp>
    </p:spTree>
    <p:extLst>
      <p:ext uri="{BB962C8B-B14F-4D97-AF65-F5344CB8AC3E}">
        <p14:creationId xmlns:p14="http://schemas.microsoft.com/office/powerpoint/2010/main" val="724498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01C90A4-E670-402A-A5D8-90677C9B1C8C}" type="datetimeFigureOut">
              <a:rPr lang="en-US" smtClean="0"/>
              <a:t>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158806-FB2A-4087-97BE-9AEC2FA042B0}" type="slidenum">
              <a:rPr lang="en-US" smtClean="0"/>
              <a:t>‹#›</a:t>
            </a:fld>
            <a:endParaRPr lang="en-US"/>
          </a:p>
        </p:txBody>
      </p:sp>
    </p:spTree>
    <p:extLst>
      <p:ext uri="{BB962C8B-B14F-4D97-AF65-F5344CB8AC3E}">
        <p14:creationId xmlns:p14="http://schemas.microsoft.com/office/powerpoint/2010/main" val="41476634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fld id="{3C1773BC-088F-4B02-A725-01DADA9D55AF}" type="datetime1">
              <a:rPr lang="en-US" smtClean="0"/>
              <a:pPr>
                <a:defRPr/>
              </a:pPr>
              <a:t>2/20/2018</a:t>
            </a:fld>
            <a:endParaRPr lang="en-US" dirty="0"/>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59068CE8-2428-4BAE-92CD-A2CDA60D3946}" type="slidenum">
              <a:rPr lang="en-US" smtClean="0"/>
              <a:pPr>
                <a:defRPr/>
              </a:pPr>
              <a:t>‹#›</a:t>
            </a:fld>
            <a:endParaRPr lang="en-US" dirty="0"/>
          </a:p>
        </p:txBody>
      </p:sp>
    </p:spTree>
    <p:extLst>
      <p:ext uri="{BB962C8B-B14F-4D97-AF65-F5344CB8AC3E}">
        <p14:creationId xmlns:p14="http://schemas.microsoft.com/office/powerpoint/2010/main" val="11039182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009D416-26F4-440C-9202-E68778CD0550}" type="datetime1">
              <a:rPr lang="en-US"/>
              <a:pPr>
                <a:defRPr/>
              </a:pPr>
              <a:t>2/20/2018</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409A260-7E15-432D-BF88-54F2C4636068}" type="slidenum">
              <a:rPr lang="en-US"/>
              <a:pPr>
                <a:defRPr/>
              </a:pPr>
              <a:t>‹#›</a:t>
            </a:fld>
            <a:endParaRPr lang="en-US" dirty="0"/>
          </a:p>
        </p:txBody>
      </p:sp>
      <p:sp>
        <p:nvSpPr>
          <p:cNvPr id="9" name="Title 8"/>
          <p:cNvSpPr>
            <a:spLocks noGrp="1"/>
          </p:cNvSpPr>
          <p:nvPr>
            <p:ph type="title"/>
          </p:nvPr>
        </p:nvSpPr>
        <p:spPr>
          <a:xfrm>
            <a:off x="609600" y="2895600"/>
            <a:ext cx="10972800" cy="1143000"/>
          </a:xfrm>
          <a:solidFill>
            <a:srgbClr val="00457C"/>
          </a:solidFill>
        </p:spPr>
        <p:txBody>
          <a:bodyPr/>
          <a:lstStyle>
            <a:lvl1pPr>
              <a:defRPr>
                <a:solidFill>
                  <a:srgbClr val="FFFFFF"/>
                </a:soli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4362987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01C90A4-E670-402A-A5D8-90677C9B1C8C}" type="datetimeFigureOut">
              <a:rPr lang="en-US" smtClean="0"/>
              <a:t>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158806-FB2A-4087-97BE-9AEC2FA042B0}" type="slidenum">
              <a:rPr lang="en-US" smtClean="0"/>
              <a:t>‹#›</a:t>
            </a:fld>
            <a:endParaRPr lang="en-US"/>
          </a:p>
        </p:txBody>
      </p:sp>
    </p:spTree>
    <p:extLst>
      <p:ext uri="{BB962C8B-B14F-4D97-AF65-F5344CB8AC3E}">
        <p14:creationId xmlns:p14="http://schemas.microsoft.com/office/powerpoint/2010/main" val="3200860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01C90A4-E670-402A-A5D8-90677C9B1C8C}" type="datetimeFigureOut">
              <a:rPr lang="en-US" smtClean="0"/>
              <a:t>2/20/2018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158806-FB2A-4087-97BE-9AEC2FA042B0}"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60445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01C90A4-E670-402A-A5D8-90677C9B1C8C}" type="datetimeFigureOut">
              <a:rPr lang="en-US" smtClean="0"/>
              <a:t>2/20/2018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158806-FB2A-4087-97BE-9AEC2FA042B0}" type="slidenum">
              <a:rPr lang="en-US" smtClean="0"/>
              <a:t>‹#›</a:t>
            </a:fld>
            <a:endParaRPr lang="en-US"/>
          </a:p>
        </p:txBody>
      </p:sp>
    </p:spTree>
    <p:extLst>
      <p:ext uri="{BB962C8B-B14F-4D97-AF65-F5344CB8AC3E}">
        <p14:creationId xmlns:p14="http://schemas.microsoft.com/office/powerpoint/2010/main" val="1355955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01C90A4-E670-402A-A5D8-90677C9B1C8C}" type="datetimeFigureOut">
              <a:rPr lang="en-US" smtClean="0"/>
              <a:t>2/20/2018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158806-FB2A-4087-97BE-9AEC2FA042B0}" type="slidenum">
              <a:rPr lang="en-US" smtClean="0"/>
              <a:t>‹#›</a:t>
            </a:fld>
            <a:endParaRPr lang="en-US"/>
          </a:p>
        </p:txBody>
      </p:sp>
    </p:spTree>
    <p:extLst>
      <p:ext uri="{BB962C8B-B14F-4D97-AF65-F5344CB8AC3E}">
        <p14:creationId xmlns:p14="http://schemas.microsoft.com/office/powerpoint/2010/main" val="15649572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01C90A4-E670-402A-A5D8-90677C9B1C8C}" type="datetimeFigureOut">
              <a:rPr lang="en-US" smtClean="0"/>
              <a:t>2/20/2018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158806-FB2A-4087-97BE-9AEC2FA042B0}" type="slidenum">
              <a:rPr lang="en-US" smtClean="0"/>
              <a:t>‹#›</a:t>
            </a:fld>
            <a:endParaRPr lang="en-US"/>
          </a:p>
        </p:txBody>
      </p:sp>
    </p:spTree>
    <p:extLst>
      <p:ext uri="{BB962C8B-B14F-4D97-AF65-F5344CB8AC3E}">
        <p14:creationId xmlns:p14="http://schemas.microsoft.com/office/powerpoint/2010/main" val="1780091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01C90A4-E670-402A-A5D8-90677C9B1C8C}" type="datetimeFigureOut">
              <a:rPr lang="en-US" smtClean="0"/>
              <a:t>2/20/2018</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B0158806-FB2A-4087-97BE-9AEC2FA042B0}" type="slidenum">
              <a:rPr lang="en-US" smtClean="0"/>
              <a:t>‹#›</a:t>
            </a:fld>
            <a:endParaRPr lang="en-US"/>
          </a:p>
        </p:txBody>
      </p:sp>
    </p:spTree>
    <p:extLst>
      <p:ext uri="{BB962C8B-B14F-4D97-AF65-F5344CB8AC3E}">
        <p14:creationId xmlns:p14="http://schemas.microsoft.com/office/powerpoint/2010/main" val="1011411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101C90A4-E670-402A-A5D8-90677C9B1C8C}" type="datetimeFigureOut">
              <a:rPr lang="en-US" smtClean="0"/>
              <a:t>2/20/2018</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0158806-FB2A-4087-97BE-9AEC2FA042B0}" type="slidenum">
              <a:rPr lang="en-US" smtClean="0"/>
              <a:t>‹#›</a:t>
            </a:fld>
            <a:endParaRPr lang="en-US"/>
          </a:p>
        </p:txBody>
      </p:sp>
    </p:spTree>
    <p:extLst>
      <p:ext uri="{BB962C8B-B14F-4D97-AF65-F5344CB8AC3E}">
        <p14:creationId xmlns:p14="http://schemas.microsoft.com/office/powerpoint/2010/main" val="34363815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1C90A4-E670-402A-A5D8-90677C9B1C8C}" type="datetimeFigureOut">
              <a:rPr lang="en-US" smtClean="0"/>
              <a:t>2/20/2018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158806-FB2A-4087-97BE-9AEC2FA042B0}" type="slidenum">
              <a:rPr lang="en-US" smtClean="0"/>
              <a:t>‹#›</a:t>
            </a:fld>
            <a:endParaRPr lang="en-US"/>
          </a:p>
        </p:txBody>
      </p:sp>
    </p:spTree>
    <p:extLst>
      <p:ext uri="{BB962C8B-B14F-4D97-AF65-F5344CB8AC3E}">
        <p14:creationId xmlns:p14="http://schemas.microsoft.com/office/powerpoint/2010/main" val="2066166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101C90A4-E670-402A-A5D8-90677C9B1C8C}" type="datetimeFigureOut">
              <a:rPr lang="en-US" smtClean="0"/>
              <a:t>2/20/2018</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B0158806-FB2A-4087-97BE-9AEC2FA042B0}"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6448637"/>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 id="2147483729" r:id="rId13"/>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hyperlink" Target="http://highered.mcgraw-hill.com/olcweb/cgi/pluginpop.cgi?it=swf::535::535::/sites/dl/free/0072437316/120077/bio30.swf::How%20Spliceosomes%20Process%20RNA"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dnalc.org/view/16940-Alternative-RNA-Splicing.htm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video" Target="file:///C:\Movies%20MPEG\Protein%20Synthesis\Transcription.mpg" TargetMode="External"/><Relationship Id="rId1" Type="http://schemas.microsoft.com/office/2007/relationships/media" Target="file:///C:\Movies%20MPEG\Protein%20Synthesis\Transcription.mpg" TargetMode="External"/><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8.png"/><Relationship Id="rId4" Type="http://schemas.openxmlformats.org/officeDocument/2006/relationships/hyperlink" Target="http://highered.mcgraw-hill.com/sites/dl/free/0072835125/126997/animation21.html" TargetMode="External"/></Relationships>
</file>

<file path=ppt/slides/_rels/slide8.xml.rels><?xml version="1.0" encoding="UTF-8" standalone="yes"?>
<Relationships xmlns="http://schemas.openxmlformats.org/package/2006/relationships"><Relationship Id="rId2" Type="http://schemas.openxmlformats.org/officeDocument/2006/relationships/hyperlink" Target="https://youtu.be/5MfSYnItYv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Transcription </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28900475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solidFill>
                  <a:schemeClr val="bg1"/>
                </a:solidFill>
                <a:latin typeface="Arial"/>
                <a:cs typeface="Arial"/>
              </a:rPr>
              <a:t>RNA Processing</a:t>
            </a:r>
            <a:br>
              <a:rPr lang="en-US" dirty="0">
                <a:solidFill>
                  <a:schemeClr val="bg1"/>
                </a:solidFill>
                <a:latin typeface="Arial"/>
                <a:cs typeface="Arial"/>
              </a:rPr>
            </a:br>
            <a:endParaRPr lang="en-US" dirty="0"/>
          </a:p>
        </p:txBody>
      </p:sp>
      <p:sp>
        <p:nvSpPr>
          <p:cNvPr id="4" name="Content Placeholder 3"/>
          <p:cNvSpPr>
            <a:spLocks noGrp="1"/>
          </p:cNvSpPr>
          <p:nvPr>
            <p:ph idx="1"/>
          </p:nvPr>
        </p:nvSpPr>
        <p:spPr>
          <a:xfrm>
            <a:off x="1981200" y="4038601"/>
            <a:ext cx="8229600" cy="2087563"/>
          </a:xfrm>
        </p:spPr>
        <p:txBody>
          <a:bodyPr>
            <a:normAutofit fontScale="92500"/>
          </a:bodyPr>
          <a:lstStyle/>
          <a:p>
            <a:pPr marL="0" indent="0">
              <a:spcBef>
                <a:spcPct val="50000"/>
              </a:spcBef>
              <a:buNone/>
              <a:defRPr/>
            </a:pPr>
            <a:r>
              <a:rPr lang="en-US" sz="2400" dirty="0">
                <a:solidFill>
                  <a:srgbClr val="440000"/>
                </a:solidFill>
              </a:rPr>
              <a:t>Eukaryotic RNA processing</a:t>
            </a:r>
          </a:p>
          <a:p>
            <a:pPr marL="285750" indent="-285750">
              <a:spcBef>
                <a:spcPct val="50000"/>
              </a:spcBef>
              <a:defRPr/>
            </a:pPr>
            <a:r>
              <a:rPr lang="en-US" sz="2400" dirty="0">
                <a:solidFill>
                  <a:srgbClr val="440000"/>
                </a:solidFill>
              </a:rPr>
              <a:t>5' cap is added.</a:t>
            </a:r>
          </a:p>
          <a:p>
            <a:pPr marL="285750" indent="-285750">
              <a:spcBef>
                <a:spcPct val="50000"/>
              </a:spcBef>
              <a:defRPr/>
            </a:pPr>
            <a:r>
              <a:rPr lang="en-US" sz="2400" dirty="0">
                <a:solidFill>
                  <a:srgbClr val="440000"/>
                </a:solidFill>
              </a:rPr>
              <a:t>At the 3' end 30-200 adenine nucleotides are added (poly-A-tail).</a:t>
            </a:r>
          </a:p>
          <a:p>
            <a:pPr marL="285750" indent="-285750">
              <a:spcBef>
                <a:spcPct val="50000"/>
              </a:spcBef>
              <a:defRPr/>
            </a:pPr>
            <a:r>
              <a:rPr lang="en-US" sz="2400" dirty="0">
                <a:solidFill>
                  <a:srgbClr val="440000"/>
                </a:solidFill>
              </a:rPr>
              <a:t>Introns are removed</a:t>
            </a:r>
          </a:p>
          <a:p>
            <a:endParaRPr lang="en-US" dirty="0"/>
          </a:p>
        </p:txBody>
      </p:sp>
      <p:sp>
        <p:nvSpPr>
          <p:cNvPr id="2" name="Slide Number Placeholder 1"/>
          <p:cNvSpPr>
            <a:spLocks noGrp="1"/>
          </p:cNvSpPr>
          <p:nvPr>
            <p:ph type="sldNum" sz="quarter" idx="12"/>
          </p:nvPr>
        </p:nvSpPr>
        <p:spPr/>
        <p:txBody>
          <a:bodyPr/>
          <a:lstStyle/>
          <a:p>
            <a:pPr>
              <a:defRPr/>
            </a:pPr>
            <a:fld id="{A8FD513C-D78F-4B96-9824-FE7445492BC5}" type="slidenum">
              <a:rPr lang="en-US" smtClean="0"/>
              <a:pPr>
                <a:defRPr/>
              </a:pPr>
              <a:t>10</a:t>
            </a:fld>
            <a:endParaRPr lang="en-US" dirty="0"/>
          </a:p>
        </p:txBody>
      </p:sp>
      <p:pic>
        <p:nvPicPr>
          <p:cNvPr id="2150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9663" y="989014"/>
            <a:ext cx="6323012" cy="2998787"/>
          </a:xfrm>
          <a:prstGeom prst="rect">
            <a:avLst/>
          </a:prstGeom>
          <a:noFill/>
          <a:ln>
            <a:noFill/>
          </a:ln>
          <a:effectLst/>
          <a:extLst>
            <a:ext uri="{909E8E84-426E-40DD-AFC4-6F175D3DCCD1}">
              <a14:hiddenFill xmlns:a14="http://schemas.microsoft.com/office/drawing/2010/main">
                <a:solidFill>
                  <a:srgbClr val="0000FF"/>
                </a:solidFill>
              </a14:hiddenFill>
            </a:ext>
            <a:ext uri="{91240B29-F687-4F45-9708-019B960494DF}">
              <a14:hiddenLine xmlns:a14="http://schemas.microsoft.com/office/drawing/2010/main" w="381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510" name="Picture 5">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50163" y="5664200"/>
            <a:ext cx="2844800" cy="119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587621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solidFill>
                  <a:schemeClr val="bg1"/>
                </a:solidFill>
              </a:rPr>
              <a:t>Removing Introns</a:t>
            </a:r>
            <a:br>
              <a:rPr lang="en-US" dirty="0">
                <a:solidFill>
                  <a:schemeClr val="bg1"/>
                </a:solidFill>
              </a:rPr>
            </a:br>
            <a:endParaRPr lang="en-US" dirty="0"/>
          </a:p>
        </p:txBody>
      </p:sp>
      <p:sp>
        <p:nvSpPr>
          <p:cNvPr id="4" name="Content Placeholder 3"/>
          <p:cNvSpPr>
            <a:spLocks noGrp="1"/>
          </p:cNvSpPr>
          <p:nvPr>
            <p:ph idx="1"/>
          </p:nvPr>
        </p:nvSpPr>
        <p:spPr>
          <a:xfrm>
            <a:off x="6705600" y="1143001"/>
            <a:ext cx="3962400" cy="4983163"/>
          </a:xfrm>
        </p:spPr>
        <p:txBody>
          <a:bodyPr>
            <a:normAutofit/>
          </a:bodyPr>
          <a:lstStyle/>
          <a:p>
            <a:pPr marL="457200" indent="-457200">
              <a:spcBef>
                <a:spcPct val="50000"/>
              </a:spcBef>
            </a:pPr>
            <a:r>
              <a:rPr lang="en-US" sz="2600" dirty="0">
                <a:solidFill>
                  <a:srgbClr val="440000"/>
                </a:solidFill>
              </a:rPr>
              <a:t>A </a:t>
            </a:r>
            <a:r>
              <a:rPr lang="en-US" sz="2600" dirty="0" err="1">
                <a:solidFill>
                  <a:srgbClr val="440000"/>
                </a:solidFill>
              </a:rPr>
              <a:t>spliceosome</a:t>
            </a:r>
            <a:r>
              <a:rPr lang="en-US" sz="2600" dirty="0">
                <a:solidFill>
                  <a:srgbClr val="440000"/>
                </a:solidFill>
              </a:rPr>
              <a:t> removes the introns.  </a:t>
            </a:r>
          </a:p>
          <a:p>
            <a:pPr marL="457200" indent="-457200">
              <a:spcBef>
                <a:spcPct val="50000"/>
              </a:spcBef>
            </a:pPr>
            <a:r>
              <a:rPr lang="en-US" sz="2600" dirty="0" err="1">
                <a:solidFill>
                  <a:srgbClr val="440000"/>
                </a:solidFill>
              </a:rPr>
              <a:t>Spliceosomes</a:t>
            </a:r>
            <a:r>
              <a:rPr lang="en-US" sz="2600" dirty="0">
                <a:solidFill>
                  <a:srgbClr val="440000"/>
                </a:solidFill>
              </a:rPr>
              <a:t> are composed of smaller particles called </a:t>
            </a:r>
            <a:r>
              <a:rPr lang="en-US" sz="2600" dirty="0" err="1">
                <a:solidFill>
                  <a:srgbClr val="440000"/>
                </a:solidFill>
              </a:rPr>
              <a:t>snRNP</a:t>
            </a:r>
            <a:r>
              <a:rPr lang="en-US" sz="2600" dirty="0">
                <a:solidFill>
                  <a:srgbClr val="440000"/>
                </a:solidFill>
              </a:rPr>
              <a:t> (made of proteins and </a:t>
            </a:r>
            <a:r>
              <a:rPr lang="en-US" sz="2600" dirty="0" err="1">
                <a:solidFill>
                  <a:srgbClr val="440000"/>
                </a:solidFill>
              </a:rPr>
              <a:t>snRNA</a:t>
            </a:r>
            <a:r>
              <a:rPr lang="en-US" sz="2600" dirty="0">
                <a:solidFill>
                  <a:srgbClr val="440000"/>
                </a:solidFill>
              </a:rPr>
              <a:t>).  </a:t>
            </a:r>
          </a:p>
          <a:p>
            <a:pPr marL="457200" indent="-457200">
              <a:spcBef>
                <a:spcPct val="50000"/>
              </a:spcBef>
            </a:pPr>
            <a:r>
              <a:rPr lang="en-US" sz="2600" dirty="0">
                <a:solidFill>
                  <a:srgbClr val="440000"/>
                </a:solidFill>
              </a:rPr>
              <a:t>The </a:t>
            </a:r>
            <a:r>
              <a:rPr lang="en-US" sz="2600" dirty="0" err="1">
                <a:solidFill>
                  <a:srgbClr val="440000"/>
                </a:solidFill>
              </a:rPr>
              <a:t>spliceosome</a:t>
            </a:r>
            <a:r>
              <a:rPr lang="en-US" sz="2600" dirty="0">
                <a:solidFill>
                  <a:srgbClr val="440000"/>
                </a:solidFill>
              </a:rPr>
              <a:t> will splice the intron at a specific RNA sequence releasing a "lariat" RNA. </a:t>
            </a:r>
            <a:endParaRPr lang="en-US" sz="2600" dirty="0"/>
          </a:p>
        </p:txBody>
      </p:sp>
      <p:sp>
        <p:nvSpPr>
          <p:cNvPr id="2" name="Slide Number Placeholder 1"/>
          <p:cNvSpPr>
            <a:spLocks noGrp="1"/>
          </p:cNvSpPr>
          <p:nvPr>
            <p:ph type="sldNum" sz="quarter" idx="12"/>
          </p:nvPr>
        </p:nvSpPr>
        <p:spPr/>
        <p:txBody>
          <a:bodyPr/>
          <a:lstStyle/>
          <a:p>
            <a:pPr>
              <a:defRPr/>
            </a:pPr>
            <a:fld id="{2C77545C-0DF4-4C9D-8BAE-34B8880F18F2}" type="slidenum">
              <a:rPr lang="en-US" smtClean="0"/>
              <a:pPr>
                <a:defRPr/>
              </a:pPr>
              <a:t>11</a:t>
            </a:fld>
            <a:endParaRPr lang="en-US" dirty="0"/>
          </a:p>
        </p:txBody>
      </p:sp>
      <p:pic>
        <p:nvPicPr>
          <p:cNvPr id="22532"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131888"/>
            <a:ext cx="4967288" cy="4354512"/>
          </a:xfrm>
          <a:prstGeom prst="rect">
            <a:avLst/>
          </a:prstGeom>
          <a:noFill/>
          <a:ln>
            <a:noFill/>
          </a:ln>
          <a:effectLst/>
          <a:extLst>
            <a:ext uri="{909E8E84-426E-40DD-AFC4-6F175D3DCCD1}">
              <a14:hiddenFill xmlns:a14="http://schemas.microsoft.com/office/drawing/2010/main">
                <a:solidFill>
                  <a:srgbClr val="0000FF"/>
                </a:solidFill>
              </a14:hiddenFill>
            </a:ext>
            <a:ext uri="{91240B29-F687-4F45-9708-019B960494DF}">
              <a14:hiddenLine xmlns:a14="http://schemas.microsoft.com/office/drawing/2010/main" w="381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600185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solidFill>
                  <a:schemeClr val="bg1"/>
                </a:solidFill>
              </a:rPr>
              <a:t>RNA Processing</a:t>
            </a:r>
            <a:br>
              <a:rPr lang="en-US" dirty="0">
                <a:solidFill>
                  <a:schemeClr val="bg1"/>
                </a:solidFill>
              </a:rPr>
            </a:br>
            <a:endParaRPr lang="en-US" dirty="0"/>
          </a:p>
        </p:txBody>
      </p:sp>
      <p:sp>
        <p:nvSpPr>
          <p:cNvPr id="4" name="Content Placeholder 3"/>
          <p:cNvSpPr>
            <a:spLocks noGrp="1"/>
          </p:cNvSpPr>
          <p:nvPr>
            <p:ph idx="1"/>
          </p:nvPr>
        </p:nvSpPr>
        <p:spPr>
          <a:xfrm>
            <a:off x="1981200" y="4648201"/>
            <a:ext cx="8229600" cy="1477963"/>
          </a:xfrm>
        </p:spPr>
        <p:txBody>
          <a:bodyPr/>
          <a:lstStyle/>
          <a:p>
            <a:r>
              <a:rPr lang="en-US" dirty="0">
                <a:solidFill>
                  <a:srgbClr val="440000"/>
                </a:solidFill>
              </a:rPr>
              <a:t>Different exons are recombined in different ways for certain mRNAs.  This increases the number of different proteins.</a:t>
            </a:r>
          </a:p>
          <a:p>
            <a:endParaRPr lang="en-US" dirty="0"/>
          </a:p>
        </p:txBody>
      </p:sp>
      <p:sp>
        <p:nvSpPr>
          <p:cNvPr id="2" name="Slide Number Placeholder 1"/>
          <p:cNvSpPr>
            <a:spLocks noGrp="1"/>
          </p:cNvSpPr>
          <p:nvPr>
            <p:ph type="sldNum" sz="quarter" idx="12"/>
          </p:nvPr>
        </p:nvSpPr>
        <p:spPr/>
        <p:txBody>
          <a:bodyPr/>
          <a:lstStyle/>
          <a:p>
            <a:pPr>
              <a:defRPr/>
            </a:pPr>
            <a:fld id="{40F373F3-ECE5-4B25-97C7-92045F946636}" type="slidenum">
              <a:rPr lang="en-US" smtClean="0"/>
              <a:pPr>
                <a:defRPr/>
              </a:pPr>
              <a:t>12</a:t>
            </a:fld>
            <a:endParaRPr lang="en-US" dirty="0"/>
          </a:p>
        </p:txBody>
      </p:sp>
      <p:pic>
        <p:nvPicPr>
          <p:cNvPr id="23557" name="Picture 2">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24800" y="5727701"/>
            <a:ext cx="2566988" cy="1077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558"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48076" y="1203325"/>
            <a:ext cx="4886325" cy="3493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201560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600" dirty="0">
                <a:solidFill>
                  <a:schemeClr val="bg1"/>
                </a:solidFill>
              </a:rPr>
              <a:t>Exon Shuffling and Different Proteins</a:t>
            </a:r>
            <a:br>
              <a:rPr lang="en-US" sz="3600" dirty="0">
                <a:solidFill>
                  <a:schemeClr val="bg1"/>
                </a:solidFill>
              </a:rPr>
            </a:br>
            <a:endParaRPr lang="en-US" sz="3600" dirty="0"/>
          </a:p>
        </p:txBody>
      </p:sp>
      <p:sp>
        <p:nvSpPr>
          <p:cNvPr id="4" name="Content Placeholder 3"/>
          <p:cNvSpPr>
            <a:spLocks noGrp="1"/>
          </p:cNvSpPr>
          <p:nvPr>
            <p:ph idx="1"/>
          </p:nvPr>
        </p:nvSpPr>
        <p:spPr>
          <a:xfrm>
            <a:off x="6324600" y="1143001"/>
            <a:ext cx="4343400" cy="4983163"/>
          </a:xfrm>
        </p:spPr>
        <p:txBody>
          <a:bodyPr>
            <a:normAutofit/>
          </a:bodyPr>
          <a:lstStyle/>
          <a:p>
            <a:pPr marL="457200" indent="-457200">
              <a:spcBef>
                <a:spcPct val="50000"/>
              </a:spcBef>
              <a:spcAft>
                <a:spcPct val="20000"/>
              </a:spcAft>
              <a:buClr>
                <a:schemeClr val="tx2"/>
              </a:buClr>
              <a:buFont typeface="Arial"/>
              <a:buChar char="•"/>
            </a:pPr>
            <a:r>
              <a:rPr lang="en-US" sz="2600" dirty="0"/>
              <a:t>Proteins often have a modular architecture consisting of discrete regions called </a:t>
            </a:r>
            <a:r>
              <a:rPr lang="en-US" sz="2600" b="1" dirty="0"/>
              <a:t>domains</a:t>
            </a:r>
          </a:p>
          <a:p>
            <a:pPr marL="457200" indent="-457200">
              <a:spcBef>
                <a:spcPct val="50000"/>
              </a:spcBef>
              <a:spcAft>
                <a:spcPct val="20000"/>
              </a:spcAft>
              <a:buClr>
                <a:schemeClr val="tx2"/>
              </a:buClr>
              <a:buFont typeface="Arial"/>
              <a:buChar char="•"/>
            </a:pPr>
            <a:r>
              <a:rPr lang="en-US" sz="2600" dirty="0"/>
              <a:t>In many cases, different exons code for the different domains in a protein</a:t>
            </a:r>
          </a:p>
          <a:p>
            <a:pPr marL="457200" indent="-457200">
              <a:spcBef>
                <a:spcPct val="50000"/>
              </a:spcBef>
              <a:spcAft>
                <a:spcPct val="20000"/>
              </a:spcAft>
              <a:buClr>
                <a:schemeClr val="tx2"/>
              </a:buClr>
              <a:buFont typeface="Arial"/>
              <a:buChar char="•"/>
            </a:pPr>
            <a:r>
              <a:rPr lang="en-US" sz="2600" dirty="0"/>
              <a:t>Exon shuffling may result in the evolution of new proteins.</a:t>
            </a:r>
          </a:p>
          <a:p>
            <a:pPr marL="0" indent="0">
              <a:buNone/>
            </a:pPr>
            <a:endParaRPr lang="en-US" dirty="0"/>
          </a:p>
        </p:txBody>
      </p:sp>
      <p:sp>
        <p:nvSpPr>
          <p:cNvPr id="2" name="Slide Number Placeholder 1"/>
          <p:cNvSpPr>
            <a:spLocks noGrp="1"/>
          </p:cNvSpPr>
          <p:nvPr>
            <p:ph type="sldNum" sz="quarter" idx="12"/>
          </p:nvPr>
        </p:nvSpPr>
        <p:spPr/>
        <p:txBody>
          <a:bodyPr/>
          <a:lstStyle/>
          <a:p>
            <a:pPr>
              <a:defRPr/>
            </a:pPr>
            <a:fld id="{37625750-FDA4-4789-8A4C-14A759602347}" type="slidenum">
              <a:rPr lang="en-US" smtClean="0"/>
              <a:pPr>
                <a:defRPr/>
              </a:pPr>
              <a:t>13</a:t>
            </a:fld>
            <a:endParaRPr lang="en-US" dirty="0"/>
          </a:p>
        </p:txBody>
      </p:sp>
      <p:pic>
        <p:nvPicPr>
          <p:cNvPr id="2458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1201" y="1219200"/>
            <a:ext cx="4225925" cy="4965700"/>
          </a:xfrm>
          <a:prstGeom prst="rect">
            <a:avLst/>
          </a:prstGeom>
          <a:noFill/>
          <a:ln>
            <a:noFill/>
          </a:ln>
          <a:effectLst/>
          <a:extLst>
            <a:ext uri="{909E8E84-426E-40DD-AFC4-6F175D3DCCD1}">
              <a14:hiddenFill xmlns:a14="http://schemas.microsoft.com/office/drawing/2010/main">
                <a:solidFill>
                  <a:srgbClr val="0000FF"/>
                </a:solidFill>
              </a14:hiddenFill>
            </a:ext>
            <a:ext uri="{91240B29-F687-4F45-9708-019B960494DF}">
              <a14:hiddenLine xmlns:a14="http://schemas.microsoft.com/office/drawing/2010/main" w="381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6458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solidFill>
                  <a:schemeClr val="bg1"/>
                </a:solidFill>
              </a:rPr>
              <a:t>Ready for Translation</a:t>
            </a:r>
            <a:br>
              <a:rPr lang="en-US" dirty="0">
                <a:solidFill>
                  <a:schemeClr val="bg1"/>
                </a:solidFill>
              </a:rPr>
            </a:br>
            <a:endParaRPr lang="en-US" dirty="0"/>
          </a:p>
        </p:txBody>
      </p:sp>
      <p:sp>
        <p:nvSpPr>
          <p:cNvPr id="4" name="Content Placeholder 3"/>
          <p:cNvSpPr>
            <a:spLocks noGrp="1"/>
          </p:cNvSpPr>
          <p:nvPr>
            <p:ph idx="1"/>
          </p:nvPr>
        </p:nvSpPr>
        <p:spPr>
          <a:xfrm>
            <a:off x="1981200" y="3810001"/>
            <a:ext cx="8229600" cy="2316163"/>
          </a:xfrm>
        </p:spPr>
        <p:txBody>
          <a:bodyPr/>
          <a:lstStyle/>
          <a:p>
            <a:r>
              <a:rPr lang="en-US" dirty="0">
                <a:solidFill>
                  <a:srgbClr val="440000"/>
                </a:solidFill>
              </a:rPr>
              <a:t>This mRNA has been processed and is called mature mRNA. It is ready to go to the cytoplasm for translation.</a:t>
            </a:r>
            <a:endParaRPr lang="en-US" dirty="0"/>
          </a:p>
          <a:p>
            <a:endParaRPr lang="en-US" dirty="0"/>
          </a:p>
        </p:txBody>
      </p:sp>
      <p:sp>
        <p:nvSpPr>
          <p:cNvPr id="2" name="Slide Number Placeholder 1"/>
          <p:cNvSpPr>
            <a:spLocks noGrp="1"/>
          </p:cNvSpPr>
          <p:nvPr>
            <p:ph type="sldNum" sz="quarter" idx="12"/>
          </p:nvPr>
        </p:nvSpPr>
        <p:spPr/>
        <p:txBody>
          <a:bodyPr/>
          <a:lstStyle/>
          <a:p>
            <a:pPr>
              <a:defRPr/>
            </a:pPr>
            <a:fld id="{BCB4CE75-C9C8-43A6-B5F6-6C563D501D12}" type="slidenum">
              <a:rPr lang="en-US" smtClean="0"/>
              <a:pPr>
                <a:defRPr/>
              </a:pPr>
              <a:t>14</a:t>
            </a:fld>
            <a:endParaRPr lang="en-US" dirty="0"/>
          </a:p>
        </p:txBody>
      </p:sp>
      <p:pic>
        <p:nvPicPr>
          <p:cNvPr id="2560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1828800"/>
            <a:ext cx="7443788" cy="1258888"/>
          </a:xfrm>
          <a:prstGeom prst="rect">
            <a:avLst/>
          </a:prstGeom>
          <a:noFill/>
          <a:ln>
            <a:noFill/>
          </a:ln>
          <a:effectLst/>
          <a:extLst>
            <a:ext uri="{909E8E84-426E-40DD-AFC4-6F175D3DCCD1}">
              <a14:hiddenFill xmlns:a14="http://schemas.microsoft.com/office/drawing/2010/main">
                <a:solidFill>
                  <a:srgbClr val="0000FF"/>
                </a:solidFill>
              </a14:hiddenFill>
            </a:ext>
            <a:ext uri="{91240B29-F687-4F45-9708-019B960494DF}">
              <a14:hiddenLine xmlns:a14="http://schemas.microsoft.com/office/drawing/2010/main" w="381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294295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2C59E7C-522D-4675-93CA-8F4C4D750BE8}" type="slidenum">
              <a:rPr lang="en-US" smtClean="0"/>
              <a:pPr>
                <a:defRPr/>
              </a:pPr>
              <a:t>15</a:t>
            </a:fld>
            <a:endParaRPr lang="en-US" dirty="0"/>
          </a:p>
        </p:txBody>
      </p:sp>
      <p:pic>
        <p:nvPicPr>
          <p:cNvPr id="3" name="Transcription.mpg">
            <a:hlinkClick r:id="" action="ppaction://media"/>
          </p:cNvPr>
          <p:cNvPicPr>
            <a:picLocks noRot="1" noChangeAspect="1"/>
          </p:cNvPicPr>
          <p:nvPr>
            <a:videoFile r:link="rId2"/>
            <p:extLst>
              <p:ext uri="{DAA4B4D4-6D71-4841-9C94-3DE7FCFB9230}">
                <p14:media xmlns:p14="http://schemas.microsoft.com/office/powerpoint/2010/main" r:link="rId1"/>
              </p:ext>
            </p:extLst>
          </p:nvPr>
        </p:nvPicPr>
        <p:blipFill>
          <a:blip r:embed="rId4">
            <a:extLst>
              <a:ext uri="{28A0092B-C50C-407E-A947-70E740481C1C}">
                <a14:useLocalDpi xmlns:a14="http://schemas.microsoft.com/office/drawing/2010/main" val="0"/>
              </a:ext>
            </a:extLst>
          </a:blip>
          <a:srcRect/>
          <a:stretch>
            <a:fillRect/>
          </a:stretch>
        </p:blipFill>
        <p:spPr bwMode="auto">
          <a:xfrm>
            <a:off x="4419600" y="2057400"/>
            <a:ext cx="33528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3731377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nodeType="clickPar">
                      <p:stCondLst>
                        <p:cond delay="0"/>
                      </p:stCondLst>
                      <p:childTnLst>
                        <p:par>
                          <p:cTn id="4" fill="hold" nodeType="withGroup">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solidFill>
                  <a:schemeClr val="bg1"/>
                </a:solidFill>
              </a:rPr>
              <a:t>Three Main Types of RNA</a:t>
            </a:r>
            <a:br>
              <a:rPr lang="en-US" dirty="0">
                <a:solidFill>
                  <a:schemeClr val="bg1"/>
                </a:solidFill>
              </a:rPr>
            </a:br>
            <a:endParaRPr lang="en-US" dirty="0"/>
          </a:p>
        </p:txBody>
      </p:sp>
      <p:sp>
        <p:nvSpPr>
          <p:cNvPr id="2" name="Slide Number Placeholder 1"/>
          <p:cNvSpPr>
            <a:spLocks noGrp="1"/>
          </p:cNvSpPr>
          <p:nvPr>
            <p:ph type="sldNum" sz="quarter" idx="12"/>
          </p:nvPr>
        </p:nvSpPr>
        <p:spPr/>
        <p:txBody>
          <a:bodyPr/>
          <a:lstStyle/>
          <a:p>
            <a:pPr>
              <a:defRPr/>
            </a:pPr>
            <a:fld id="{2A41F575-BB88-4DDF-B9C4-F2076A575A07}" type="slidenum">
              <a:rPr lang="en-US" smtClean="0"/>
              <a:pPr>
                <a:defRPr/>
              </a:pPr>
              <a:t>2</a:t>
            </a:fld>
            <a:endParaRPr lang="en-US" dirty="0"/>
          </a:p>
        </p:txBody>
      </p:sp>
      <p:pic>
        <p:nvPicPr>
          <p:cNvPr id="1126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7280" y="547576"/>
            <a:ext cx="9641604" cy="5546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558756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solidFill>
                  <a:schemeClr val="bg1"/>
                </a:solidFill>
              </a:rPr>
              <a:t>Genetic Code</a:t>
            </a:r>
            <a:br>
              <a:rPr lang="en-US" dirty="0">
                <a:solidFill>
                  <a:schemeClr val="bg1"/>
                </a:solidFill>
              </a:rPr>
            </a:br>
            <a:endParaRPr lang="en-US" dirty="0"/>
          </a:p>
        </p:txBody>
      </p:sp>
      <p:sp>
        <p:nvSpPr>
          <p:cNvPr id="4" name="Content Placeholder 3"/>
          <p:cNvSpPr>
            <a:spLocks noGrp="1"/>
          </p:cNvSpPr>
          <p:nvPr>
            <p:ph idx="1"/>
          </p:nvPr>
        </p:nvSpPr>
        <p:spPr>
          <a:xfrm>
            <a:off x="6547658" y="2275971"/>
            <a:ext cx="4608022" cy="3741507"/>
          </a:xfrm>
        </p:spPr>
        <p:txBody>
          <a:bodyPr>
            <a:normAutofit/>
          </a:bodyPr>
          <a:lstStyle/>
          <a:p>
            <a:r>
              <a:rPr lang="en-US" sz="4000" dirty="0">
                <a:solidFill>
                  <a:srgbClr val="440000"/>
                </a:solidFill>
              </a:rPr>
              <a:t>Amino acids are coded for by a triplet of DNA nucleotides called a </a:t>
            </a:r>
            <a:r>
              <a:rPr lang="en-US" sz="4000" u="sng" dirty="0">
                <a:solidFill>
                  <a:srgbClr val="440000"/>
                </a:solidFill>
              </a:rPr>
              <a:t>codon</a:t>
            </a:r>
            <a:r>
              <a:rPr lang="en-US" sz="4000" dirty="0">
                <a:solidFill>
                  <a:srgbClr val="440000"/>
                </a:solidFill>
              </a:rPr>
              <a:t>. </a:t>
            </a:r>
            <a:endParaRPr lang="en-US" sz="4000" dirty="0"/>
          </a:p>
        </p:txBody>
      </p:sp>
      <p:sp>
        <p:nvSpPr>
          <p:cNvPr id="2" name="Slide Number Placeholder 1"/>
          <p:cNvSpPr>
            <a:spLocks noGrp="1"/>
          </p:cNvSpPr>
          <p:nvPr>
            <p:ph type="sldNum" sz="quarter" idx="12"/>
          </p:nvPr>
        </p:nvSpPr>
        <p:spPr/>
        <p:txBody>
          <a:bodyPr/>
          <a:lstStyle/>
          <a:p>
            <a:pPr>
              <a:defRPr/>
            </a:pPr>
            <a:fld id="{C6F03436-32E8-4625-995C-1131E9087211}" type="slidenum">
              <a:rPr lang="en-US" smtClean="0"/>
              <a:pPr>
                <a:defRPr/>
              </a:pPr>
              <a:t>3</a:t>
            </a:fld>
            <a:endParaRPr lang="en-US" dirty="0"/>
          </a:p>
        </p:txBody>
      </p:sp>
      <p:pic>
        <p:nvPicPr>
          <p:cNvPr id="1331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720" y="286603"/>
            <a:ext cx="5232400" cy="573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15377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315200" y="152400"/>
            <a:ext cx="3352800" cy="1143000"/>
          </a:xfrm>
        </p:spPr>
        <p:txBody>
          <a:bodyPr>
            <a:normAutofit fontScale="90000"/>
          </a:bodyPr>
          <a:lstStyle/>
          <a:p>
            <a:r>
              <a:rPr lang="en-US" sz="3200" dirty="0">
                <a:solidFill>
                  <a:schemeClr val="bg1"/>
                </a:solidFill>
              </a:rPr>
              <a:t>Transcription Overview</a:t>
            </a:r>
            <a:br>
              <a:rPr lang="en-US" sz="3200" dirty="0">
                <a:solidFill>
                  <a:schemeClr val="bg1"/>
                </a:solidFill>
              </a:rPr>
            </a:br>
            <a:endParaRPr lang="en-US" sz="3200" dirty="0"/>
          </a:p>
        </p:txBody>
      </p:sp>
      <p:sp>
        <p:nvSpPr>
          <p:cNvPr id="5" name="Content Placeholder 4"/>
          <p:cNvSpPr>
            <a:spLocks noGrp="1"/>
          </p:cNvSpPr>
          <p:nvPr>
            <p:ph idx="1"/>
          </p:nvPr>
        </p:nvSpPr>
        <p:spPr>
          <a:xfrm>
            <a:off x="5699051" y="2041451"/>
            <a:ext cx="4968949" cy="4084713"/>
          </a:xfrm>
        </p:spPr>
        <p:txBody>
          <a:bodyPr/>
          <a:lstStyle/>
          <a:p>
            <a:pPr marL="0" indent="0">
              <a:spcBef>
                <a:spcPct val="50000"/>
              </a:spcBef>
              <a:buNone/>
              <a:defRPr/>
            </a:pPr>
            <a:r>
              <a:rPr lang="en-US" sz="3000" dirty="0">
                <a:solidFill>
                  <a:srgbClr val="440000"/>
                </a:solidFill>
              </a:rPr>
              <a:t>Transcription-RNA synthesis from a DNA template</a:t>
            </a:r>
          </a:p>
          <a:p>
            <a:pPr marL="509588" indent="-509588">
              <a:spcBef>
                <a:spcPct val="50000"/>
              </a:spcBef>
              <a:buFont typeface="Arial" panose="020B0604020202020204" pitchFamily="34" charset="0"/>
              <a:buChar char="•"/>
              <a:defRPr/>
            </a:pPr>
            <a:r>
              <a:rPr lang="en-US" sz="3000" dirty="0">
                <a:solidFill>
                  <a:srgbClr val="440000"/>
                </a:solidFill>
              </a:rPr>
              <a:t> Initiation</a:t>
            </a:r>
          </a:p>
          <a:p>
            <a:pPr marL="509588" indent="-509588">
              <a:spcBef>
                <a:spcPct val="50000"/>
              </a:spcBef>
              <a:buFont typeface="Arial" panose="020B0604020202020204" pitchFamily="34" charset="0"/>
              <a:buChar char="•"/>
              <a:defRPr/>
            </a:pPr>
            <a:r>
              <a:rPr lang="en-US" sz="3000" dirty="0">
                <a:solidFill>
                  <a:srgbClr val="440000"/>
                </a:solidFill>
              </a:rPr>
              <a:t> Elongation</a:t>
            </a:r>
          </a:p>
          <a:p>
            <a:pPr marL="509588" indent="-509588">
              <a:spcBef>
                <a:spcPct val="50000"/>
              </a:spcBef>
              <a:buFont typeface="Arial" panose="020B0604020202020204" pitchFamily="34" charset="0"/>
              <a:buChar char="•"/>
              <a:defRPr/>
            </a:pPr>
            <a:r>
              <a:rPr lang="en-US" sz="3000" dirty="0">
                <a:solidFill>
                  <a:srgbClr val="440000"/>
                </a:solidFill>
              </a:rPr>
              <a:t> Termination</a:t>
            </a:r>
          </a:p>
          <a:p>
            <a:pPr marL="509588" indent="-509588">
              <a:spcBef>
                <a:spcPct val="50000"/>
              </a:spcBef>
              <a:buFont typeface="Arial" panose="020B0604020202020204" pitchFamily="34" charset="0"/>
              <a:buChar char="•"/>
              <a:defRPr/>
            </a:pPr>
            <a:r>
              <a:rPr lang="en-US" sz="3000" dirty="0">
                <a:solidFill>
                  <a:srgbClr val="440000"/>
                </a:solidFill>
              </a:rPr>
              <a:t> RNA processing</a:t>
            </a:r>
          </a:p>
          <a:p>
            <a:endParaRPr lang="en-US" dirty="0"/>
          </a:p>
        </p:txBody>
      </p:sp>
      <p:sp>
        <p:nvSpPr>
          <p:cNvPr id="2" name="Slide Number Placeholder 1"/>
          <p:cNvSpPr>
            <a:spLocks noGrp="1"/>
          </p:cNvSpPr>
          <p:nvPr>
            <p:ph type="sldNum" sz="quarter" idx="12"/>
          </p:nvPr>
        </p:nvSpPr>
        <p:spPr/>
        <p:txBody>
          <a:bodyPr/>
          <a:lstStyle/>
          <a:p>
            <a:pPr>
              <a:defRPr/>
            </a:pPr>
            <a:fld id="{C3E501E3-CDFA-4EE9-A408-331967DC28AF}" type="slidenum">
              <a:rPr lang="en-US" smtClean="0"/>
              <a:pPr>
                <a:defRPr/>
              </a:pPr>
              <a:t>4</a:t>
            </a:fld>
            <a:endParaRPr lang="en-US" dirty="0"/>
          </a:p>
        </p:txBody>
      </p:sp>
      <p:pic>
        <p:nvPicPr>
          <p:cNvPr id="17411"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093" y="187326"/>
            <a:ext cx="5068186" cy="61142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72368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440000"/>
                </a:solidFill>
              </a:rPr>
              <a:t>Initiation</a:t>
            </a:r>
            <a:endParaRPr lang="en-US" dirty="0"/>
          </a:p>
        </p:txBody>
      </p:sp>
      <p:sp>
        <p:nvSpPr>
          <p:cNvPr id="4" name="Content Placeholder 3"/>
          <p:cNvSpPr>
            <a:spLocks noGrp="1"/>
          </p:cNvSpPr>
          <p:nvPr>
            <p:ph sz="half" idx="2"/>
          </p:nvPr>
        </p:nvSpPr>
        <p:spPr/>
        <p:txBody>
          <a:bodyPr/>
          <a:lstStyle/>
          <a:p>
            <a:pPr marL="509588" indent="-509588">
              <a:buFont typeface="Arial" panose="020B0604020202020204" pitchFamily="34" charset="0"/>
              <a:buChar char="•"/>
            </a:pPr>
            <a:r>
              <a:rPr lang="en-US" sz="2400" dirty="0">
                <a:solidFill>
                  <a:srgbClr val="440000"/>
                </a:solidFill>
              </a:rPr>
              <a:t>RNA polymerase attaches called the promoter </a:t>
            </a:r>
            <a:r>
              <a:rPr lang="en-US" sz="2400" dirty="0" smtClean="0">
                <a:solidFill>
                  <a:srgbClr val="440000"/>
                </a:solidFill>
              </a:rPr>
              <a:t>region</a:t>
            </a:r>
          </a:p>
          <a:p>
            <a:pPr marL="509588" indent="-509588">
              <a:buFont typeface="Arial" panose="020B0604020202020204" pitchFamily="34" charset="0"/>
              <a:buChar char="•"/>
            </a:pPr>
            <a:r>
              <a:rPr lang="en-US" sz="2400" dirty="0" smtClean="0">
                <a:solidFill>
                  <a:srgbClr val="440000"/>
                </a:solidFill>
              </a:rPr>
              <a:t>Within </a:t>
            </a:r>
            <a:r>
              <a:rPr lang="en-US" sz="2400" dirty="0">
                <a:solidFill>
                  <a:srgbClr val="440000"/>
                </a:solidFill>
              </a:rPr>
              <a:t>the promoter region, there is a sequence of TATA nucleotides, called the TATA </a:t>
            </a:r>
            <a:r>
              <a:rPr lang="en-US" sz="2400" dirty="0" smtClean="0">
                <a:solidFill>
                  <a:srgbClr val="440000"/>
                </a:solidFill>
              </a:rPr>
              <a:t>box</a:t>
            </a:r>
          </a:p>
          <a:p>
            <a:pPr marL="509588" indent="-509588">
              <a:buFont typeface="Arial" panose="020B0604020202020204" pitchFamily="34" charset="0"/>
              <a:buChar char="•"/>
            </a:pPr>
            <a:r>
              <a:rPr lang="en-US" sz="2400" dirty="0">
                <a:solidFill>
                  <a:srgbClr val="440000"/>
                </a:solidFill>
              </a:rPr>
              <a:t>Once the RNA polymerase attaches, there are even more transcription factors that attach. </a:t>
            </a:r>
          </a:p>
          <a:p>
            <a:pPr marL="509588" indent="-509588">
              <a:buFont typeface="Arial" panose="020B0604020202020204" pitchFamily="34" charset="0"/>
              <a:buChar char="•"/>
            </a:pPr>
            <a:r>
              <a:rPr lang="en-US" sz="2400" dirty="0">
                <a:solidFill>
                  <a:srgbClr val="440000"/>
                </a:solidFill>
              </a:rPr>
              <a:t>RNA polymerase unwinds the DNA at the start point of the gene</a:t>
            </a:r>
            <a:endParaRPr lang="en-US" sz="2400" dirty="0" smtClean="0">
              <a:solidFill>
                <a:srgbClr val="440000"/>
              </a:solidFill>
            </a:endParaRPr>
          </a:p>
          <a:p>
            <a:pPr marL="509588" indent="-509588">
              <a:buFont typeface="Arial" panose="020B0604020202020204" pitchFamily="34" charset="0"/>
              <a:buChar char="•"/>
            </a:pPr>
            <a:endParaRPr lang="en-US" dirty="0"/>
          </a:p>
        </p:txBody>
      </p:sp>
      <p:pic>
        <p:nvPicPr>
          <p:cNvPr id="5" name="Picture 2"/>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1097280" y="1737360"/>
            <a:ext cx="4474180" cy="4917569"/>
          </a:xfrm>
          <a:prstGeom prst="rect">
            <a:avLst/>
          </a:prstGeom>
          <a:noFill/>
          <a:ln>
            <a:noFill/>
          </a:ln>
          <a:effectLst/>
          <a:extLst>
            <a:ext uri="{909E8E84-426E-40DD-AFC4-6F175D3DCCD1}">
              <a14:hiddenFill xmlns:a14="http://schemas.microsoft.com/office/drawing/2010/main">
                <a:solidFill>
                  <a:srgbClr val="0000FF"/>
                </a:solidFill>
              </a14:hiddenFill>
            </a:ext>
            <a:ext uri="{91240B29-F687-4F45-9708-019B960494DF}">
              <a14:hiddenLine xmlns:a14="http://schemas.microsoft.com/office/drawing/2010/main" w="381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46578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solidFill>
                  <a:schemeClr val="bg1"/>
                </a:solidFill>
              </a:rPr>
              <a:t>Elongation</a:t>
            </a:r>
            <a:br>
              <a:rPr lang="en-US" dirty="0">
                <a:solidFill>
                  <a:schemeClr val="bg1"/>
                </a:solidFill>
              </a:rPr>
            </a:br>
            <a:r>
              <a:rPr lang="en-US" dirty="0" err="1" smtClean="0">
                <a:solidFill>
                  <a:srgbClr val="440000"/>
                </a:solidFill>
              </a:rPr>
              <a:t>Elongation</a:t>
            </a:r>
            <a:endParaRPr lang="en-US" dirty="0"/>
          </a:p>
        </p:txBody>
      </p:sp>
      <p:sp>
        <p:nvSpPr>
          <p:cNvPr id="4" name="Content Placeholder 3"/>
          <p:cNvSpPr>
            <a:spLocks noGrp="1"/>
          </p:cNvSpPr>
          <p:nvPr>
            <p:ph idx="1"/>
          </p:nvPr>
        </p:nvSpPr>
        <p:spPr>
          <a:xfrm>
            <a:off x="6189695" y="2161637"/>
            <a:ext cx="5370022" cy="3473619"/>
          </a:xfrm>
        </p:spPr>
        <p:txBody>
          <a:bodyPr/>
          <a:lstStyle/>
          <a:p>
            <a:pPr marL="509588" indent="-509588">
              <a:buFont typeface="Arial" panose="020B0604020202020204" pitchFamily="34" charset="0"/>
              <a:buChar char="•"/>
            </a:pPr>
            <a:r>
              <a:rPr lang="en-US" dirty="0" smtClean="0">
                <a:solidFill>
                  <a:srgbClr val="440000"/>
                </a:solidFill>
              </a:rPr>
              <a:t>RNA </a:t>
            </a:r>
            <a:r>
              <a:rPr lang="en-US" dirty="0">
                <a:solidFill>
                  <a:srgbClr val="440000"/>
                </a:solidFill>
              </a:rPr>
              <a:t>polymerase unwinds the DNA </a:t>
            </a:r>
            <a:r>
              <a:rPr lang="en-US" dirty="0" smtClean="0">
                <a:solidFill>
                  <a:srgbClr val="440000"/>
                </a:solidFill>
              </a:rPr>
              <a:t>base </a:t>
            </a:r>
            <a:r>
              <a:rPr lang="en-US" dirty="0">
                <a:solidFill>
                  <a:srgbClr val="440000"/>
                </a:solidFill>
              </a:rPr>
              <a:t>pairs </a:t>
            </a:r>
            <a:endParaRPr lang="en-US" dirty="0" smtClean="0">
              <a:solidFill>
                <a:srgbClr val="440000"/>
              </a:solidFill>
            </a:endParaRPr>
          </a:p>
          <a:p>
            <a:pPr marL="509588" indent="-509588">
              <a:buFont typeface="Arial" panose="020B0604020202020204" pitchFamily="34" charset="0"/>
              <a:buChar char="•"/>
            </a:pPr>
            <a:r>
              <a:rPr lang="en-US" dirty="0" smtClean="0">
                <a:solidFill>
                  <a:srgbClr val="440000"/>
                </a:solidFill>
              </a:rPr>
              <a:t>Adds RNA </a:t>
            </a:r>
            <a:r>
              <a:rPr lang="en-US" dirty="0">
                <a:solidFill>
                  <a:srgbClr val="440000"/>
                </a:solidFill>
              </a:rPr>
              <a:t>nucleotides to the DNA </a:t>
            </a:r>
            <a:r>
              <a:rPr lang="en-US" dirty="0" smtClean="0">
                <a:solidFill>
                  <a:srgbClr val="440000"/>
                </a:solidFill>
              </a:rPr>
              <a:t>gene</a:t>
            </a:r>
          </a:p>
          <a:p>
            <a:pPr marL="509588" indent="-509588">
              <a:buFont typeface="Arial" panose="020B0604020202020204" pitchFamily="34" charset="0"/>
              <a:buChar char="•"/>
            </a:pPr>
            <a:r>
              <a:rPr lang="en-US" dirty="0" smtClean="0">
                <a:solidFill>
                  <a:srgbClr val="440000"/>
                </a:solidFill>
              </a:rPr>
              <a:t>RNA </a:t>
            </a:r>
            <a:r>
              <a:rPr lang="en-US" dirty="0">
                <a:solidFill>
                  <a:srgbClr val="440000"/>
                </a:solidFill>
              </a:rPr>
              <a:t>is made </a:t>
            </a:r>
            <a:r>
              <a:rPr lang="en-US" dirty="0">
                <a:solidFill>
                  <a:srgbClr val="440000"/>
                </a:solidFill>
                <a:latin typeface="Times New Roman"/>
                <a:cs typeface="Times New Roman"/>
              </a:rPr>
              <a:t>5′</a:t>
            </a:r>
            <a:r>
              <a:rPr lang="en-US" dirty="0">
                <a:solidFill>
                  <a:srgbClr val="440000"/>
                </a:solidFill>
                <a:latin typeface="Times New Roman"/>
                <a:ea typeface="Wingdings"/>
                <a:cs typeface="Times New Roman"/>
                <a:sym typeface="Wingdings"/>
              </a:rPr>
              <a:t> → </a:t>
            </a:r>
            <a:r>
              <a:rPr lang="en-US" dirty="0">
                <a:solidFill>
                  <a:srgbClr val="440000"/>
                </a:solidFill>
                <a:latin typeface="Times New Roman"/>
                <a:cs typeface="Times New Roman"/>
              </a:rPr>
              <a:t>3</a:t>
            </a:r>
            <a:r>
              <a:rPr lang="en-US" dirty="0">
                <a:solidFill>
                  <a:srgbClr val="440000"/>
                </a:solidFill>
              </a:rPr>
              <a:t>′ so the DNA gene is 3′ → </a:t>
            </a:r>
            <a:r>
              <a:rPr lang="en-US" dirty="0" smtClean="0">
                <a:solidFill>
                  <a:srgbClr val="440000"/>
                </a:solidFill>
              </a:rPr>
              <a:t>5′</a:t>
            </a:r>
          </a:p>
          <a:p>
            <a:pPr marL="509588" indent="-509588">
              <a:buFont typeface="Arial" panose="020B0604020202020204" pitchFamily="34" charset="0"/>
              <a:buChar char="•"/>
            </a:pPr>
            <a:r>
              <a:rPr lang="en-US" dirty="0" smtClean="0">
                <a:solidFill>
                  <a:srgbClr val="440000"/>
                </a:solidFill>
              </a:rPr>
              <a:t>The </a:t>
            </a:r>
            <a:r>
              <a:rPr lang="en-US" dirty="0">
                <a:solidFill>
                  <a:srgbClr val="440000"/>
                </a:solidFill>
              </a:rPr>
              <a:t>average mRNA is 8000 base pairs long.</a:t>
            </a:r>
            <a:endParaRPr lang="en-US" dirty="0">
              <a:solidFill>
                <a:srgbClr val="440000"/>
              </a:solidFill>
            </a:endParaRPr>
          </a:p>
          <a:p>
            <a:pPr marL="514350" indent="-514350">
              <a:buFont typeface="+mj-lt"/>
              <a:buAutoNum type="alphaUcPeriod" startAt="2"/>
            </a:pPr>
            <a:endParaRPr lang="en-US" dirty="0"/>
          </a:p>
        </p:txBody>
      </p:sp>
      <p:sp>
        <p:nvSpPr>
          <p:cNvPr id="2" name="Slide Number Placeholder 1"/>
          <p:cNvSpPr>
            <a:spLocks noGrp="1"/>
          </p:cNvSpPr>
          <p:nvPr>
            <p:ph type="sldNum" sz="quarter" idx="12"/>
          </p:nvPr>
        </p:nvSpPr>
        <p:spPr/>
        <p:txBody>
          <a:bodyPr/>
          <a:lstStyle/>
          <a:p>
            <a:pPr>
              <a:defRPr/>
            </a:pPr>
            <a:fld id="{90DC147D-13FF-44D3-963A-00B37F141CB4}" type="slidenum">
              <a:rPr lang="en-US" smtClean="0"/>
              <a:pPr>
                <a:defRPr/>
              </a:pPr>
              <a:t>6</a:t>
            </a:fld>
            <a:endParaRPr lang="en-US" dirty="0"/>
          </a:p>
        </p:txBody>
      </p:sp>
      <p:pic>
        <p:nvPicPr>
          <p:cNvPr id="1946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911" y="1887278"/>
            <a:ext cx="5367355" cy="4130749"/>
          </a:xfrm>
          <a:prstGeom prst="rect">
            <a:avLst/>
          </a:prstGeom>
          <a:noFill/>
          <a:ln>
            <a:noFill/>
          </a:ln>
          <a:effectLst/>
          <a:extLst>
            <a:ext uri="{909E8E84-426E-40DD-AFC4-6F175D3DCCD1}">
              <a14:hiddenFill xmlns:a14="http://schemas.microsoft.com/office/drawing/2010/main">
                <a:solidFill>
                  <a:srgbClr val="0000FF"/>
                </a:solidFill>
              </a14:hiddenFill>
            </a:ext>
            <a:ext uri="{91240B29-F687-4F45-9708-019B960494DF}">
              <a14:hiddenLine xmlns:a14="http://schemas.microsoft.com/office/drawing/2010/main" w="381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71083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B5F2CC6A-8E2C-46EB-A243-C30CFAC6857B}" type="slidenum">
              <a:rPr lang="en-US" smtClean="0"/>
              <a:pPr>
                <a:defRPr/>
              </a:pPr>
              <a:t>7</a:t>
            </a:fld>
            <a:endParaRPr lang="en-US" dirty="0"/>
          </a:p>
        </p:txBody>
      </p:sp>
      <p:sp>
        <p:nvSpPr>
          <p:cNvPr id="20483" name="TextBox 4"/>
          <p:cNvSpPr txBox="1">
            <a:spLocks noChangeArrowheads="1"/>
          </p:cNvSpPr>
          <p:nvPr/>
        </p:nvSpPr>
        <p:spPr bwMode="auto">
          <a:xfrm>
            <a:off x="7334251" y="0"/>
            <a:ext cx="310197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ea typeface="ＭＳ Ｐゴシック" pitchFamily="34" charset="-128"/>
              </a:defRPr>
            </a:lvl1pPr>
            <a:lvl2pPr marL="742950" indent="-285750" eaLnBrk="0" hangingPunct="0">
              <a:defRPr>
                <a:solidFill>
                  <a:schemeClr val="tx1"/>
                </a:solidFill>
                <a:latin typeface="Times New Roman" pitchFamily="18" charset="0"/>
                <a:ea typeface="ＭＳ Ｐゴシック" pitchFamily="34" charset="-128"/>
              </a:defRPr>
            </a:lvl2pPr>
            <a:lvl3pPr marL="1143000" indent="-228600" eaLnBrk="0" hangingPunct="0">
              <a:defRPr>
                <a:solidFill>
                  <a:schemeClr val="tx1"/>
                </a:solidFill>
                <a:latin typeface="Times New Roman" pitchFamily="18" charset="0"/>
                <a:ea typeface="ＭＳ Ｐゴシック" pitchFamily="34" charset="-128"/>
              </a:defRPr>
            </a:lvl3pPr>
            <a:lvl4pPr marL="1600200" indent="-228600" eaLnBrk="0" hangingPunct="0">
              <a:defRPr>
                <a:solidFill>
                  <a:schemeClr val="tx1"/>
                </a:solidFill>
                <a:latin typeface="Times New Roman" pitchFamily="18" charset="0"/>
                <a:ea typeface="ＭＳ Ｐゴシック" pitchFamily="34" charset="-128"/>
              </a:defRPr>
            </a:lvl4pPr>
            <a:lvl5pPr marL="2057400" indent="-228600" eaLnBrk="0" hangingPunct="0">
              <a:defRPr>
                <a:solidFill>
                  <a:schemeClr val="tx1"/>
                </a:solidFill>
                <a:latin typeface="Times New Roman" pitchFamily="18" charset="0"/>
                <a:ea typeface="ＭＳ Ｐゴシック" pitchFamily="34" charset="-128"/>
              </a:defRPr>
            </a:lvl5pPr>
            <a:lvl6pPr marL="25146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6pPr>
            <a:lvl7pPr marL="29718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7pPr>
            <a:lvl8pPr marL="34290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8pPr>
            <a:lvl9pPr marL="38862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9pPr>
          </a:lstStyle>
          <a:p>
            <a:pPr algn="ctr" eaLnBrk="1" hangingPunct="1"/>
            <a:r>
              <a:rPr lang="en-US" sz="4400" dirty="0">
                <a:solidFill>
                  <a:schemeClr val="bg1"/>
                </a:solidFill>
                <a:latin typeface="Arial"/>
                <a:cs typeface="Arial"/>
              </a:rPr>
              <a:t>Termination</a:t>
            </a:r>
          </a:p>
        </p:txBody>
      </p:sp>
      <p:pic>
        <p:nvPicPr>
          <p:cNvPr id="2048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649" y="1528897"/>
            <a:ext cx="4400304" cy="51258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485" name="Picture 6">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436230" y="4612057"/>
            <a:ext cx="2844800" cy="119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itle 2"/>
          <p:cNvSpPr>
            <a:spLocks noGrp="1"/>
          </p:cNvSpPr>
          <p:nvPr>
            <p:ph type="title"/>
          </p:nvPr>
        </p:nvSpPr>
        <p:spPr>
          <a:xfrm>
            <a:off x="1097280" y="286603"/>
            <a:ext cx="10058400" cy="1450757"/>
          </a:xfrm>
          <a:solidFill>
            <a:schemeClr val="bg1"/>
          </a:solidFill>
        </p:spPr>
        <p:txBody>
          <a:bodyPr>
            <a:normAutofit/>
          </a:bodyPr>
          <a:lstStyle/>
          <a:p>
            <a:r>
              <a:rPr lang="en-US" dirty="0" smtClean="0">
                <a:solidFill>
                  <a:schemeClr val="tx1"/>
                </a:solidFill>
              </a:rPr>
              <a:t>Termination</a:t>
            </a:r>
            <a:endParaRPr lang="en-US" dirty="0">
              <a:solidFill>
                <a:schemeClr val="tx1"/>
              </a:solidFill>
            </a:endParaRPr>
          </a:p>
        </p:txBody>
      </p:sp>
      <p:sp>
        <p:nvSpPr>
          <p:cNvPr id="8" name="Content Placeholder 3"/>
          <p:cNvSpPr txBox="1">
            <a:spLocks/>
          </p:cNvSpPr>
          <p:nvPr/>
        </p:nvSpPr>
        <p:spPr>
          <a:xfrm>
            <a:off x="6217920" y="1845735"/>
            <a:ext cx="4937760" cy="4023360"/>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509588" indent="-509588">
              <a:buFont typeface="Arial" panose="020B0604020202020204" pitchFamily="34" charset="0"/>
              <a:buChar char="•"/>
            </a:pPr>
            <a:r>
              <a:rPr lang="en-US" dirty="0" smtClean="0"/>
              <a:t>RNA synthesis </a:t>
            </a:r>
            <a:r>
              <a:rPr lang="en-US" dirty="0"/>
              <a:t>proceeds until the RNA polymerase encounters a sequence that triggers its </a:t>
            </a:r>
            <a:r>
              <a:rPr lang="en-US" dirty="0" smtClean="0"/>
              <a:t>dissociation</a:t>
            </a:r>
          </a:p>
          <a:p>
            <a:pPr marL="0" indent="0">
              <a:buNone/>
            </a:pPr>
            <a:endParaRPr lang="en-US" dirty="0"/>
          </a:p>
        </p:txBody>
      </p:sp>
    </p:spTree>
    <p:extLst>
      <p:ext uri="{BB962C8B-B14F-4D97-AF65-F5344CB8AC3E}">
        <p14:creationId xmlns:p14="http://schemas.microsoft.com/office/powerpoint/2010/main" val="29235577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a:hlinkClick r:id="rId2"/>
              </a:rPr>
              <a:t>https://</a:t>
            </a:r>
            <a:r>
              <a:rPr lang="en-US" dirty="0" smtClean="0">
                <a:hlinkClick r:id="rId2"/>
              </a:rPr>
              <a:t>youtu.be/5MfSYnItYvg</a:t>
            </a:r>
            <a:endParaRPr lang="en-US" dirty="0" smtClean="0"/>
          </a:p>
          <a:p>
            <a:endParaRPr lang="en-US" dirty="0"/>
          </a:p>
        </p:txBody>
      </p:sp>
    </p:spTree>
    <p:extLst>
      <p:ext uri="{BB962C8B-B14F-4D97-AF65-F5344CB8AC3E}">
        <p14:creationId xmlns:p14="http://schemas.microsoft.com/office/powerpoint/2010/main" val="30701609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51427450"/>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25</TotalTime>
  <Words>1100</Words>
  <Application>Microsoft Office PowerPoint</Application>
  <PresentationFormat>Widescreen</PresentationFormat>
  <Paragraphs>102</Paragraphs>
  <Slides>15</Slides>
  <Notes>9</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ＭＳ Ｐゴシック</vt:lpstr>
      <vt:lpstr>Arial</vt:lpstr>
      <vt:lpstr>Calibri</vt:lpstr>
      <vt:lpstr>Calibri Light</vt:lpstr>
      <vt:lpstr>Times New Roman</vt:lpstr>
      <vt:lpstr>Wingdings</vt:lpstr>
      <vt:lpstr>Retrospect</vt:lpstr>
      <vt:lpstr>Transcription </vt:lpstr>
      <vt:lpstr>Three Main Types of RNA </vt:lpstr>
      <vt:lpstr>Genetic Code </vt:lpstr>
      <vt:lpstr>Transcription Overview </vt:lpstr>
      <vt:lpstr>Initiation</vt:lpstr>
      <vt:lpstr>Elongation Elongation</vt:lpstr>
      <vt:lpstr>Termination</vt:lpstr>
      <vt:lpstr>PowerPoint Presentation</vt:lpstr>
      <vt:lpstr>Practice</vt:lpstr>
      <vt:lpstr>RNA Processing </vt:lpstr>
      <vt:lpstr>Removing Introns </vt:lpstr>
      <vt:lpstr>RNA Processing </vt:lpstr>
      <vt:lpstr>Exon Shuffling and Different Proteins </vt:lpstr>
      <vt:lpstr>Ready for Translation </vt:lpstr>
      <vt:lpstr>PowerPoint Presentation</vt:lpstr>
    </vt:vector>
  </TitlesOfParts>
  <Company>Adams14.org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Roman-Wensing, Kayla</dc:creator>
  <cp:lastModifiedBy>Roman-Wensing, Kayla</cp:lastModifiedBy>
  <cp:revision>5</cp:revision>
  <dcterms:created xsi:type="dcterms:W3CDTF">2018-02-20T05:01:33Z</dcterms:created>
  <dcterms:modified xsi:type="dcterms:W3CDTF">2018-02-20T21:05:38Z</dcterms:modified>
</cp:coreProperties>
</file>